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5469" r:id="rId1"/>
  </p:sldMasterIdLst>
  <p:notesMasterIdLst>
    <p:notesMasterId r:id="rId99"/>
  </p:notesMasterIdLst>
  <p:sldIdLst>
    <p:sldId id="256" r:id="rId2"/>
    <p:sldId id="257" r:id="rId3"/>
    <p:sldId id="260" r:id="rId4"/>
    <p:sldId id="258" r:id="rId5"/>
    <p:sldId id="316" r:id="rId6"/>
    <p:sldId id="259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328" r:id="rId18"/>
    <p:sldId id="329" r:id="rId19"/>
    <p:sldId id="271" r:id="rId20"/>
    <p:sldId id="272" r:id="rId21"/>
    <p:sldId id="330" r:id="rId22"/>
    <p:sldId id="273" r:id="rId23"/>
    <p:sldId id="331" r:id="rId24"/>
    <p:sldId id="332" r:id="rId25"/>
    <p:sldId id="333" r:id="rId26"/>
    <p:sldId id="274" r:id="rId27"/>
    <p:sldId id="275" r:id="rId28"/>
    <p:sldId id="276" r:id="rId29"/>
    <p:sldId id="277" r:id="rId30"/>
    <p:sldId id="334" r:id="rId31"/>
    <p:sldId id="335" r:id="rId32"/>
    <p:sldId id="336" r:id="rId33"/>
    <p:sldId id="278" r:id="rId34"/>
    <p:sldId id="279" r:id="rId35"/>
    <p:sldId id="280" r:id="rId36"/>
    <p:sldId id="281" r:id="rId37"/>
    <p:sldId id="337" r:id="rId38"/>
    <p:sldId id="282" r:id="rId39"/>
    <p:sldId id="338" r:id="rId40"/>
    <p:sldId id="339" r:id="rId41"/>
    <p:sldId id="283" r:id="rId42"/>
    <p:sldId id="284" r:id="rId43"/>
    <p:sldId id="285" r:id="rId44"/>
    <p:sldId id="286" r:id="rId45"/>
    <p:sldId id="287" r:id="rId46"/>
    <p:sldId id="288" r:id="rId47"/>
    <p:sldId id="289" r:id="rId48"/>
    <p:sldId id="340" r:id="rId49"/>
    <p:sldId id="341" r:id="rId50"/>
    <p:sldId id="342" r:id="rId51"/>
    <p:sldId id="290" r:id="rId52"/>
    <p:sldId id="291" r:id="rId53"/>
    <p:sldId id="343" r:id="rId54"/>
    <p:sldId id="363" r:id="rId55"/>
    <p:sldId id="364" r:id="rId56"/>
    <p:sldId id="292" r:id="rId57"/>
    <p:sldId id="293" r:id="rId58"/>
    <p:sldId id="294" r:id="rId59"/>
    <p:sldId id="345" r:id="rId60"/>
    <p:sldId id="346" r:id="rId61"/>
    <p:sldId id="347" r:id="rId62"/>
    <p:sldId id="348" r:id="rId63"/>
    <p:sldId id="295" r:id="rId64"/>
    <p:sldId id="296" r:id="rId65"/>
    <p:sldId id="297" r:id="rId66"/>
    <p:sldId id="349" r:id="rId67"/>
    <p:sldId id="350" r:id="rId68"/>
    <p:sldId id="351" r:id="rId69"/>
    <p:sldId id="298" r:id="rId70"/>
    <p:sldId id="299" r:id="rId71"/>
    <p:sldId id="352" r:id="rId72"/>
    <p:sldId id="353" r:id="rId73"/>
    <p:sldId id="365" r:id="rId74"/>
    <p:sldId id="354" r:id="rId75"/>
    <p:sldId id="300" r:id="rId76"/>
    <p:sldId id="301" r:id="rId77"/>
    <p:sldId id="302" r:id="rId78"/>
    <p:sldId id="303" r:id="rId79"/>
    <p:sldId id="304" r:id="rId80"/>
    <p:sldId id="305" r:id="rId81"/>
    <p:sldId id="306" r:id="rId82"/>
    <p:sldId id="355" r:id="rId83"/>
    <p:sldId id="356" r:id="rId84"/>
    <p:sldId id="357" r:id="rId85"/>
    <p:sldId id="307" r:id="rId86"/>
    <p:sldId id="308" r:id="rId87"/>
    <p:sldId id="309" r:id="rId88"/>
    <p:sldId id="310" r:id="rId89"/>
    <p:sldId id="311" r:id="rId90"/>
    <p:sldId id="312" r:id="rId91"/>
    <p:sldId id="313" r:id="rId92"/>
    <p:sldId id="317" r:id="rId93"/>
    <p:sldId id="314" r:id="rId94"/>
    <p:sldId id="315" r:id="rId95"/>
    <p:sldId id="358" r:id="rId96"/>
    <p:sldId id="361" r:id="rId97"/>
    <p:sldId id="359" r:id="rId9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17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000"/>
    <a:srgbClr val="9900FF"/>
    <a:srgbClr val="FFFFE5"/>
    <a:srgbClr val="EBF5FF"/>
    <a:srgbClr val="E5F5FF"/>
    <a:srgbClr val="CC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823" autoAdjust="0"/>
    <p:restoredTop sz="94660"/>
  </p:normalViewPr>
  <p:slideViewPr>
    <p:cSldViewPr snapToGrid="0" showGuides="1">
      <p:cViewPr varScale="1">
        <p:scale>
          <a:sx n="67" d="100"/>
          <a:sy n="67" d="100"/>
        </p:scale>
        <p:origin x="572" y="44"/>
      </p:cViewPr>
      <p:guideLst>
        <p:guide orient="horz" pos="4178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theme" Target="theme/theme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notesMaster" Target="notesMasters/notesMaster1.xml"/><Relationship Id="rId10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B6C4A7-AAAA-4FC4-9201-8FE6E2E053DE}" type="datetimeFigureOut">
              <a:rPr lang="ko-KR" altLang="en-US" smtClean="0"/>
              <a:t>2019-02-17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E923C4-1892-4BD2-B2A7-FFC338A245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72154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noFill/>
        </p:spPr>
        <p:txBody>
          <a:bodyPr anchor="b"/>
          <a:lstStyle>
            <a:lvl1pPr algn="ctr">
              <a:defRPr sz="6000" b="1"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446A2-0B54-48F5-BBEB-C99DC269DB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27831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446A2-0B54-48F5-BBEB-C99DC269DB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8844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446A2-0B54-48F5-BBEB-C99DC269DB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71539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23595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4000" b="1">
                <a:solidFill>
                  <a:schemeClr val="accent5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91921"/>
            <a:ext cx="10515600" cy="5212080"/>
          </a:xfrm>
        </p:spPr>
        <p:txBody>
          <a:bodyPr/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82680" y="6268720"/>
            <a:ext cx="751840" cy="479425"/>
          </a:xfrm>
        </p:spPr>
        <p:txBody>
          <a:bodyPr/>
          <a:lstStyle>
            <a:lvl1pPr>
              <a:defRPr sz="14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fld id="{928446A2-0B54-48F5-BBEB-C99DC269DB7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253800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446A2-0B54-48F5-BBEB-C99DC269DB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62288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64235"/>
          </a:xfrm>
        </p:spPr>
        <p:txBody>
          <a:bodyPr>
            <a:normAutofit/>
          </a:bodyPr>
          <a:lstStyle>
            <a:lvl1pPr>
              <a:defRPr sz="4000" b="1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408747"/>
            <a:ext cx="5181600" cy="4768216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408747"/>
            <a:ext cx="5181600" cy="4768216"/>
          </a:xfrm>
        </p:spPr>
        <p:txBody>
          <a:bodyPr/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446A2-0B54-48F5-BBEB-C99DC269DB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57223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823913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446A2-0B54-48F5-BBEB-C99DC269DB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86363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446A2-0B54-48F5-BBEB-C99DC269DB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72241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446A2-0B54-48F5-BBEB-C99DC269DB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40555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446A2-0B54-48F5-BBEB-C99DC269DB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78401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446A2-0B54-48F5-BBEB-C99DC269DB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42361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15975"/>
          </a:xfrm>
          <a:prstGeom prst="rect">
            <a:avLst/>
          </a:prstGeom>
          <a:solidFill>
            <a:schemeClr val="bg2">
              <a:alpha val="50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352550"/>
            <a:ext cx="10515600" cy="4824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8446A2-0B54-48F5-BBEB-C99DC269DB72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바닥글 개체 틀 5">
            <a:extLst>
              <a:ext uri="{FF2B5EF4-FFF2-40B4-BE49-F238E27FC236}">
                <a16:creationId xmlns:a16="http://schemas.microsoft.com/office/drawing/2014/main" id="{2B0CB12C-D4DB-4759-A5C1-1DD75C497B83}"/>
              </a:ext>
            </a:extLst>
          </p:cNvPr>
          <p:cNvSpPr txBox="1">
            <a:spLocks/>
          </p:cNvSpPr>
          <p:nvPr userDrawn="1"/>
        </p:nvSpPr>
        <p:spPr>
          <a:xfrm>
            <a:off x="8077200" y="-20638"/>
            <a:ext cx="41148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ko-KR" sz="1400" b="1" i="1" dirty="0">
                <a:solidFill>
                  <a:schemeClr val="accent5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Core C Programming</a:t>
            </a:r>
            <a:endParaRPr lang="ko-KR" altLang="en-US" sz="1400" b="1" i="1" dirty="0">
              <a:solidFill>
                <a:schemeClr val="accent5">
                  <a:lumMod val="50000"/>
                </a:schemeClr>
              </a:solidFill>
              <a:latin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93616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70" r:id="rId1"/>
    <p:sldLayoutId id="2147485471" r:id="rId2"/>
    <p:sldLayoutId id="2147485472" r:id="rId3"/>
    <p:sldLayoutId id="2147485473" r:id="rId4"/>
    <p:sldLayoutId id="2147485474" r:id="rId5"/>
    <p:sldLayoutId id="2147485475" r:id="rId6"/>
    <p:sldLayoutId id="2147485476" r:id="rId7"/>
    <p:sldLayoutId id="2147485477" r:id="rId8"/>
    <p:sldLayoutId id="2147485478" r:id="rId9"/>
    <p:sldLayoutId id="2147485479" r:id="rId10"/>
    <p:sldLayoutId id="2147485480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accent5">
              <a:lumMod val="75000"/>
            </a:schemeClr>
          </a:solidFill>
          <a:latin typeface="HY헤드라인M" panose="02030600000101010101" pitchFamily="18" charset="-127"/>
          <a:ea typeface="HY헤드라인M" panose="02030600000101010101" pitchFamily="18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나눔고딕" panose="020D0604000000000000" pitchFamily="50" charset="-127"/>
          <a:ea typeface="나눔고딕" panose="020D0604000000000000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나눔고딕" panose="020D0604000000000000" pitchFamily="50" charset="-127"/>
          <a:ea typeface="나눔고딕" panose="020D0604000000000000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나눔고딕" panose="020D0604000000000000" pitchFamily="50" charset="-127"/>
          <a:ea typeface="나눔고딕" panose="020D0604000000000000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나눔고딕" panose="020D0604000000000000" pitchFamily="50" charset="-127"/>
          <a:ea typeface="나눔고딕" panose="020D0604000000000000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나눔고딕" panose="020D0604000000000000" pitchFamily="50" charset="-127"/>
          <a:ea typeface="나눔고딕" panose="020D0604000000000000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4.pn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7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6284C02F-6EDB-4EE8-A1C5-9AC7D9BE71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5368" y="2043663"/>
            <a:ext cx="6105194" cy="2031055"/>
          </a:xfrm>
        </p:spPr>
        <p:txBody>
          <a:bodyPr>
            <a:normAutofit fontScale="90000"/>
          </a:bodyPr>
          <a:lstStyle/>
          <a:p>
            <a:r>
              <a:rPr lang="ko-KR" altLang="en-US" dirty="0">
                <a:solidFill>
                  <a:srgbClr val="FFFFFF"/>
                </a:solidFill>
                <a:latin typeface="+mj-ea"/>
              </a:rPr>
              <a:t>변수</a:t>
            </a:r>
            <a:r>
              <a:rPr lang="en-US" altLang="ko-KR" dirty="0">
                <a:solidFill>
                  <a:srgbClr val="FFFFFF"/>
                </a:solidFill>
                <a:latin typeface="+mj-ea"/>
              </a:rPr>
              <a:t>, </a:t>
            </a:r>
            <a:r>
              <a:rPr lang="ko-KR" altLang="en-US" dirty="0">
                <a:solidFill>
                  <a:srgbClr val="FFFFFF"/>
                </a:solidFill>
                <a:latin typeface="+mj-ea"/>
              </a:rPr>
              <a:t>함수의 활용 및 동적 메모리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BE0773E-8DEA-407C-938C-60A4E8A278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5368" y="4074718"/>
            <a:ext cx="6105194" cy="682079"/>
          </a:xfrm>
        </p:spPr>
        <p:txBody>
          <a:bodyPr>
            <a:normAutofit/>
          </a:bodyPr>
          <a:lstStyle/>
          <a:p>
            <a:endParaRPr lang="ko-KR" altLang="en-US">
              <a:solidFill>
                <a:srgbClr val="FFFFFF"/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4D4E4D1-795B-462D-B157-B290507329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446A2-0B54-48F5-BBEB-C99DC269DB72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49389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C26ED6-F837-43E2-A97C-2DF54CF3E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One Definition Rule (1/2)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E2B3F2B-05AE-41D0-85B5-34E21861E4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함수는 프로그램 전체에서 반드시 한번만 정의해야 한다</a:t>
            </a:r>
            <a:r>
              <a:rPr lang="en-US" altLang="ko-KR" dirty="0"/>
              <a:t>. </a:t>
            </a:r>
            <a:r>
              <a:rPr lang="ko-KR" altLang="en-US" dirty="0"/>
              <a:t>반면에 선언은 여러 번 할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0C8753D-09E0-414F-B051-C442EC2D8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446A2-0B54-48F5-BBEB-C99DC269DB72}" type="slidenum">
              <a:rPr lang="ko-KR" altLang="en-US" smtClean="0"/>
              <a:pPr/>
              <a:t>10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6988D30-E7A6-4120-AB68-4C51674D90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9301" y="2260315"/>
            <a:ext cx="8673398" cy="4487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4261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1F29FF-DD8B-4146-A397-705EF0F812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One Definition Rule (2/2)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DC67F13-CB61-4041-9027-192DD9CE29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변수에도 </a:t>
            </a:r>
            <a:r>
              <a:rPr lang="en-US" altLang="ko-KR" dirty="0"/>
              <a:t>ODR</a:t>
            </a:r>
            <a:r>
              <a:rPr lang="ko-KR" altLang="en-US" dirty="0"/>
              <a:t>이 적용된다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변수도 한번만 정의할 수 있으며</a:t>
            </a:r>
            <a:r>
              <a:rPr lang="en-US" altLang="ko-KR" dirty="0"/>
              <a:t>, extern </a:t>
            </a:r>
            <a:r>
              <a:rPr lang="ko-KR" altLang="en-US" dirty="0"/>
              <a:t>선언은 여러 번 할 수 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변수의 선언</a:t>
            </a:r>
            <a:endParaRPr lang="en-US" altLang="ko-KR" dirty="0"/>
          </a:p>
          <a:p>
            <a:pPr lvl="2"/>
            <a:r>
              <a:rPr lang="ko-KR" altLang="en-US" dirty="0"/>
              <a:t>변수의 데이터형과 이름을 알려주지만 메모리를 할당하지 않는다</a:t>
            </a:r>
            <a:r>
              <a:rPr lang="en-US" altLang="ko-KR" dirty="0"/>
              <a:t>. </a:t>
            </a:r>
          </a:p>
          <a:p>
            <a:pPr lvl="1"/>
            <a:r>
              <a:rPr lang="ko-KR" altLang="en-US" dirty="0"/>
              <a:t>변수의 정의</a:t>
            </a:r>
            <a:endParaRPr lang="en-US" altLang="ko-KR" dirty="0"/>
          </a:p>
          <a:p>
            <a:pPr lvl="2"/>
            <a:r>
              <a:rPr lang="ko-KR" altLang="en-US" dirty="0"/>
              <a:t>변수의 메모리를 할당하고 초기화한다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변수는 선언과 정의가 동시에 이루어진다</a:t>
            </a:r>
            <a:r>
              <a:rPr lang="en-US" altLang="ko-KR" dirty="0"/>
              <a:t>.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r>
              <a:rPr lang="en-US" altLang="ko-KR" b="1" dirty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extern</a:t>
            </a:r>
            <a:r>
              <a:rPr lang="en-US" altLang="ko-KR" dirty="0"/>
              <a:t> </a:t>
            </a:r>
            <a:r>
              <a:rPr lang="ko-KR" altLang="en-US" dirty="0"/>
              <a:t>선언</a:t>
            </a:r>
            <a:endParaRPr lang="en-US" altLang="ko-KR" dirty="0"/>
          </a:p>
          <a:p>
            <a:pPr lvl="1"/>
            <a:r>
              <a:rPr lang="en-US" altLang="ko-KR" dirty="0"/>
              <a:t>extern</a:t>
            </a:r>
            <a:r>
              <a:rPr lang="ko-KR" altLang="en-US" dirty="0"/>
              <a:t>은 변수에 대해서 정의는 하지 않고 선언만 하게 만든다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'~</a:t>
            </a:r>
            <a:r>
              <a:rPr lang="ko-KR" altLang="en-US" dirty="0"/>
              <a:t>라는 변수가 있다</a:t>
            </a:r>
            <a:r>
              <a:rPr lang="en-US" altLang="ko-KR" dirty="0"/>
              <a:t>.'</a:t>
            </a:r>
            <a:r>
              <a:rPr lang="ko-KR" altLang="en-US" dirty="0"/>
              <a:t>라고 알려주지만</a:t>
            </a:r>
            <a:r>
              <a:rPr lang="en-US" altLang="ko-KR" dirty="0"/>
              <a:t>, </a:t>
            </a:r>
            <a:r>
              <a:rPr lang="ko-KR" altLang="en-US" dirty="0"/>
              <a:t>메모리를 할당하지는 않는다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extern</a:t>
            </a:r>
            <a:r>
              <a:rPr lang="ko-KR" altLang="en-US" dirty="0"/>
              <a:t>은 전역 변수에만 사용할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6BF0CE7-3480-402A-B39B-77A7021245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446A2-0B54-48F5-BBEB-C99DC269DB72}" type="slidenum">
              <a:rPr lang="ko-KR" altLang="en-US" smtClean="0"/>
              <a:pPr/>
              <a:t>11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7FEE2BC-B3F3-4B3D-BB52-0F4C0C0287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3428" y="4144695"/>
            <a:ext cx="5397304" cy="68958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817853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3115D5-0838-4582-A2BC-1A711518B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전역 변수의 </a:t>
            </a:r>
            <a:r>
              <a:rPr lang="en-US" altLang="ko-KR" dirty="0"/>
              <a:t>extern </a:t>
            </a:r>
            <a:r>
              <a:rPr lang="ko-KR" altLang="en-US" dirty="0"/>
              <a:t>선언 </a:t>
            </a:r>
            <a:r>
              <a:rPr lang="en-US" altLang="ko-KR" dirty="0"/>
              <a:t>(1/5)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E13294C-0CCA-4170-97CA-5CB0488BA3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전방 선언</a:t>
            </a:r>
            <a:r>
              <a:rPr lang="en-US" altLang="ko-KR" dirty="0"/>
              <a:t>(forward declaration)</a:t>
            </a:r>
          </a:p>
          <a:p>
            <a:pPr lvl="1"/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9D406B-D78F-42FE-A438-C26BF60E6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446A2-0B54-48F5-BBEB-C99DC269DB72}" type="slidenum">
              <a:rPr lang="ko-KR" altLang="en-US" smtClean="0"/>
              <a:pPr/>
              <a:t>12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FF9C054-2B11-4E31-AE3A-770F405517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10" y="2678453"/>
            <a:ext cx="5390340" cy="382997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87DC483-5298-4BC4-B83B-C1B2437108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3887" y="2137025"/>
            <a:ext cx="5650621" cy="4466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416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0F7E7D-BE22-4ECC-B99F-4E4CD2D60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전역 변수의 </a:t>
            </a:r>
            <a:r>
              <a:rPr lang="en-US" altLang="ko-KR" dirty="0"/>
              <a:t>extern </a:t>
            </a:r>
            <a:r>
              <a:rPr lang="ko-KR" altLang="en-US" dirty="0"/>
              <a:t>선언 </a:t>
            </a:r>
            <a:r>
              <a:rPr lang="en-US" altLang="ko-KR" dirty="0"/>
              <a:t>(2/5)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C923C7D-F488-458D-8D76-C6DE372DA5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전역 변수의 </a:t>
            </a:r>
            <a:r>
              <a:rPr lang="en-US" altLang="ko-KR" dirty="0"/>
              <a:t>extern </a:t>
            </a:r>
            <a:r>
              <a:rPr lang="ko-KR" altLang="en-US" dirty="0"/>
              <a:t>선언은 파일 범위를 넘어서는 외부 연결 특성을 제공한다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92FAFAA-AC5A-4FA8-9E38-B2D892F491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446A2-0B54-48F5-BBEB-C99DC269DB72}" type="slidenum">
              <a:rPr lang="ko-KR" altLang="en-US" smtClean="0"/>
              <a:pPr/>
              <a:t>13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32468A7-452E-4979-A1F1-28709538E1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594" y="2404153"/>
            <a:ext cx="9052859" cy="4343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7598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55B2A3-0998-4DC4-A51D-7B82B8899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전역 변수의 </a:t>
            </a:r>
            <a:r>
              <a:rPr lang="en-US" altLang="ko-KR" dirty="0"/>
              <a:t>extern </a:t>
            </a:r>
            <a:r>
              <a:rPr lang="ko-KR" altLang="en-US" dirty="0"/>
              <a:t>선언 </a:t>
            </a:r>
            <a:r>
              <a:rPr lang="en-US" altLang="ko-KR" dirty="0"/>
              <a:t>(3/5)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E297641-130B-4EB1-8A21-1968429DCB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같은 프로그램 내의 소스 파일이 여러 개일 때는 소스 파일마다 전역 변수의 </a:t>
            </a:r>
            <a:r>
              <a:rPr lang="en-US" altLang="ko-KR" dirty="0"/>
              <a:t>extern </a:t>
            </a:r>
            <a:r>
              <a:rPr lang="ko-KR" altLang="en-US" dirty="0"/>
              <a:t>선언이 필요하다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22468BF-62E9-46FA-B134-991FD8820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446A2-0B54-48F5-BBEB-C99DC269DB72}" type="slidenum">
              <a:rPr lang="ko-KR" altLang="en-US" smtClean="0"/>
              <a:pPr/>
              <a:t>14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08DA00F-5EC3-419A-BC67-1A0A9119A4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0902" y="2350366"/>
            <a:ext cx="9430195" cy="4364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8682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1E55D5-8352-4073-B728-60D98E313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23595"/>
          </a:xfrm>
        </p:spPr>
        <p:txBody>
          <a:bodyPr/>
          <a:lstStyle/>
          <a:p>
            <a:r>
              <a:rPr lang="ko-KR" altLang="en-US" dirty="0"/>
              <a:t>전역 변수의 </a:t>
            </a:r>
            <a:r>
              <a:rPr lang="en-US" altLang="ko-KR" dirty="0"/>
              <a:t>extern </a:t>
            </a:r>
            <a:r>
              <a:rPr lang="ko-KR" altLang="en-US" dirty="0"/>
              <a:t>선언 </a:t>
            </a:r>
            <a:r>
              <a:rPr lang="en-US" altLang="ko-KR" dirty="0"/>
              <a:t>(4/5)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42F54C6-F3E0-4C0F-A7D1-72EAA6033C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전역 변수의 </a:t>
            </a:r>
            <a:r>
              <a:rPr lang="en-US" altLang="ko-KR" dirty="0"/>
              <a:t>extern </a:t>
            </a:r>
            <a:r>
              <a:rPr lang="ko-KR" altLang="en-US" dirty="0"/>
              <a:t>선언은 함수 안에 넣어줄 수도 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해당</a:t>
            </a:r>
            <a:r>
              <a:rPr lang="en-US" altLang="ko-KR" dirty="0"/>
              <a:t> </a:t>
            </a:r>
            <a:r>
              <a:rPr lang="ko-KR" altLang="en-US" dirty="0"/>
              <a:t>함수에서만 전역 변수를 사용할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D3EEE61-0B3D-4D6B-9B6C-A8C9BCD98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446A2-0B54-48F5-BBEB-C99DC269DB72}" type="slidenum">
              <a:rPr lang="ko-KR" altLang="en-US" smtClean="0"/>
              <a:pPr/>
              <a:t>15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AB7EC3F-9E64-4527-8F63-6B2F4134B0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262" y="2506741"/>
            <a:ext cx="10036356" cy="4097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9674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8A0E87-2ECB-4402-8B18-EE1569A30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전역 변수의 </a:t>
            </a:r>
            <a:r>
              <a:rPr lang="en-US" altLang="ko-KR" dirty="0"/>
              <a:t>extern </a:t>
            </a:r>
            <a:r>
              <a:rPr lang="ko-KR" altLang="en-US" dirty="0"/>
              <a:t>선언 </a:t>
            </a:r>
            <a:r>
              <a:rPr lang="en-US" altLang="ko-KR" dirty="0"/>
              <a:t>(5/5)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FEC4492-A2F1-47FE-8B8E-F7A1C0D049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변수의 </a:t>
            </a:r>
            <a:r>
              <a:rPr lang="en-US" altLang="ko-KR" dirty="0"/>
              <a:t>extern </a:t>
            </a:r>
            <a:r>
              <a:rPr lang="ko-KR" altLang="en-US" dirty="0"/>
              <a:t>선언 시 초기화를 하면 변수에 대한 메모리가 할당된다</a:t>
            </a:r>
            <a:r>
              <a:rPr lang="en-US" altLang="ko-KR" dirty="0"/>
              <a:t>. </a:t>
            </a:r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변수의 선언</a:t>
            </a:r>
            <a:r>
              <a:rPr lang="en-US" altLang="ko-KR" dirty="0"/>
              <a:t>(</a:t>
            </a:r>
            <a:r>
              <a:rPr lang="ko-KR" altLang="en-US" dirty="0"/>
              <a:t>정의</a:t>
            </a:r>
            <a:r>
              <a:rPr lang="en-US" altLang="ko-KR" dirty="0"/>
              <a:t>)</a:t>
            </a:r>
            <a:r>
              <a:rPr lang="ko-KR" altLang="en-US" dirty="0"/>
              <a:t>로 간주된다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전역 변수의 선언문 세 가지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1A8BEA9-629A-4FA7-8B6C-7E66AEF5D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446A2-0B54-48F5-BBEB-C99DC269DB72}" type="slidenum">
              <a:rPr lang="ko-KR" altLang="en-US" smtClean="0"/>
              <a:pPr/>
              <a:t>16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A241500-2DFA-4302-A88B-DF07C70599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276" b="7963"/>
          <a:stretch/>
        </p:blipFill>
        <p:spPr>
          <a:xfrm>
            <a:off x="1229474" y="5228087"/>
            <a:ext cx="10124326" cy="72537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FEEBD3F-24CD-4613-94DC-1AAC04144C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808" r="2723" b="5783"/>
          <a:stretch/>
        </p:blipFill>
        <p:spPr>
          <a:xfrm>
            <a:off x="1229474" y="2968644"/>
            <a:ext cx="10124326" cy="71274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22A0B12-9FBB-4A57-A415-C51C03C975C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598" b="6255"/>
          <a:stretch/>
        </p:blipFill>
        <p:spPr>
          <a:xfrm>
            <a:off x="1229474" y="4093103"/>
            <a:ext cx="10124326" cy="72326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547974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1CEABA-CC10-40E4-92F0-81F2064A2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11-1 : </a:t>
            </a:r>
            <a:r>
              <a:rPr lang="ko-KR" altLang="en-US" dirty="0"/>
              <a:t>전역 변수의 </a:t>
            </a:r>
            <a:r>
              <a:rPr lang="en-US" altLang="ko-KR" dirty="0"/>
              <a:t>extern </a:t>
            </a:r>
            <a:r>
              <a:rPr lang="ko-KR" altLang="en-US" dirty="0"/>
              <a:t>선언 </a:t>
            </a:r>
            <a:r>
              <a:rPr lang="en-US" altLang="ko-KR" dirty="0"/>
              <a:t>(1/2)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73D74FC-003F-41EC-9791-E74907ABAF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5F5CE05-36FB-47BF-9249-0AEBCDD16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446A2-0B54-48F5-BBEB-C99DC269DB72}" type="slidenum">
              <a:rPr lang="ko-KR" altLang="en-US" smtClean="0"/>
              <a:pPr/>
              <a:t>17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540DD0B-B8DE-478C-B00C-45DFA918EB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r="693"/>
          <a:stretch/>
        </p:blipFill>
        <p:spPr>
          <a:xfrm>
            <a:off x="838199" y="1789192"/>
            <a:ext cx="10569065" cy="2992358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5C4DA94D-C717-474B-9707-BE4E3440CBAB}"/>
              </a:ext>
            </a:extLst>
          </p:cNvPr>
          <p:cNvSpPr/>
          <p:nvPr/>
        </p:nvSpPr>
        <p:spPr>
          <a:xfrm>
            <a:off x="838200" y="1391921"/>
            <a:ext cx="1114425" cy="3444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err="1"/>
              <a:t>test.c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2219475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1CEABA-CC10-40E4-92F0-81F2064A2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11-1 : </a:t>
            </a:r>
            <a:r>
              <a:rPr lang="ko-KR" altLang="en-US" dirty="0"/>
              <a:t>전역 변수의 </a:t>
            </a:r>
            <a:r>
              <a:rPr lang="en-US" altLang="ko-KR" dirty="0"/>
              <a:t>extern </a:t>
            </a:r>
            <a:r>
              <a:rPr lang="ko-KR" altLang="en-US" dirty="0"/>
              <a:t>선언 </a:t>
            </a:r>
            <a:r>
              <a:rPr lang="en-US" altLang="ko-KR" dirty="0"/>
              <a:t>(2/2)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73D74FC-003F-41EC-9791-E74907ABAF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5F5CE05-36FB-47BF-9249-0AEBCDD16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446A2-0B54-48F5-BBEB-C99DC269DB72}" type="slidenum">
              <a:rPr lang="ko-KR" altLang="en-US" smtClean="0"/>
              <a:pPr/>
              <a:t>18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3BBDEFC-6DB2-444E-8FD0-C60F052AF0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0147"/>
            <a:ext cx="10515600" cy="4854481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3155A232-DF40-4BA8-AB35-8D8DF6284DCC}"/>
              </a:ext>
            </a:extLst>
          </p:cNvPr>
          <p:cNvSpPr/>
          <p:nvPr/>
        </p:nvSpPr>
        <p:spPr>
          <a:xfrm>
            <a:off x="838202" y="1391921"/>
            <a:ext cx="1114425" cy="3444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err="1"/>
              <a:t>main.c</a:t>
            </a:r>
            <a:endParaRPr lang="ko-KR" altLang="en-US" sz="20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82BAD9F-19D6-4898-ADB4-2E56A209BF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4475" y="5571808"/>
            <a:ext cx="2219325" cy="1115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3977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7D484C-8815-4E96-9C90-C127F92DB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static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C935CC1-0BEE-4CBE-8FB3-B1B3189561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static </a:t>
            </a:r>
            <a:r>
              <a:rPr lang="ko-KR" altLang="en-US" b="1" dirty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지역 변수</a:t>
            </a:r>
            <a:endParaRPr lang="en-US" altLang="ko-KR" b="1" dirty="0">
              <a:solidFill>
                <a:schemeClr val="accent5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/>
            <a:r>
              <a:rPr lang="ko-KR" altLang="en-US" dirty="0"/>
              <a:t>지역 변수의 생존 기간에 영향을 준다</a:t>
            </a:r>
            <a:r>
              <a:rPr lang="en-US" altLang="ko-KR" dirty="0"/>
              <a:t>. </a:t>
            </a:r>
          </a:p>
          <a:p>
            <a:pPr lvl="1"/>
            <a:r>
              <a:rPr lang="ko-KR" altLang="en-US" dirty="0"/>
              <a:t>자동 할당인 지역 변수의 생존 기간을 정적 할당으로 변경한다</a:t>
            </a:r>
            <a:r>
              <a:rPr lang="en-US" altLang="ko-KR" dirty="0"/>
              <a:t>. </a:t>
            </a:r>
          </a:p>
          <a:p>
            <a:pPr lvl="1"/>
            <a:r>
              <a:rPr lang="ko-KR" altLang="en-US" dirty="0"/>
              <a:t>지역 변수가 프로그램 시작 시 생성되고</a:t>
            </a:r>
            <a:r>
              <a:rPr lang="en-US" altLang="ko-KR" dirty="0"/>
              <a:t>, </a:t>
            </a:r>
            <a:r>
              <a:rPr lang="ko-KR" altLang="en-US" dirty="0"/>
              <a:t>프로그램 종료 시 소멸되게 만든다</a:t>
            </a:r>
            <a:r>
              <a:rPr lang="en-US" altLang="ko-KR" dirty="0"/>
              <a:t>.</a:t>
            </a:r>
          </a:p>
          <a:p>
            <a:r>
              <a:rPr lang="en-US" altLang="ko-KR" b="1" dirty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static </a:t>
            </a:r>
            <a:r>
              <a:rPr lang="ko-KR" altLang="en-US" b="1" dirty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전역 변수</a:t>
            </a:r>
            <a:endParaRPr lang="en-US" altLang="ko-KR" b="1" dirty="0">
              <a:solidFill>
                <a:schemeClr val="accent5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/>
            <a:r>
              <a:rPr lang="ko-KR" altLang="en-US" dirty="0"/>
              <a:t>전역 변수의 연결 특성에 영향을 준다</a:t>
            </a:r>
            <a:r>
              <a:rPr lang="en-US" altLang="ko-KR" dirty="0"/>
              <a:t>. </a:t>
            </a:r>
          </a:p>
          <a:p>
            <a:pPr lvl="1"/>
            <a:r>
              <a:rPr lang="ko-KR" altLang="en-US" dirty="0"/>
              <a:t>전역 변수가 내부 연결 특성을 갖게 만든다</a:t>
            </a:r>
            <a:r>
              <a:rPr lang="en-US" altLang="ko-KR" dirty="0"/>
              <a:t>.</a:t>
            </a:r>
          </a:p>
          <a:p>
            <a:r>
              <a:rPr lang="en-US" altLang="ko-KR" b="1" dirty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static </a:t>
            </a:r>
            <a:r>
              <a:rPr lang="ko-KR" altLang="en-US" b="1" dirty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함수</a:t>
            </a:r>
            <a:endParaRPr lang="en-US" altLang="ko-KR" b="1" dirty="0">
              <a:solidFill>
                <a:schemeClr val="accent5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/>
            <a:r>
              <a:rPr lang="ko-KR" altLang="en-US" dirty="0"/>
              <a:t>함수의 연결 특성에 영향을 준다</a:t>
            </a:r>
            <a:r>
              <a:rPr lang="en-US" altLang="ko-KR" dirty="0"/>
              <a:t>. </a:t>
            </a:r>
          </a:p>
          <a:p>
            <a:pPr lvl="1"/>
            <a:r>
              <a:rPr lang="ko-KR" altLang="en-US" dirty="0"/>
              <a:t>함수가 내부 연결 특성을 갖게 만든다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DBAC1F8-FCC5-4519-904B-70AEBB3F37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446A2-0B54-48F5-BBEB-C99DC269DB72}" type="slidenum">
              <a:rPr lang="ko-KR" altLang="en-US" smtClean="0"/>
              <a:pPr/>
              <a:t>19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349485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A90A95-5158-470D-85CD-663A83F081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C32AD87-8E83-4F79-9D10-7DAA3817892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ko-KR" altLang="en-US" dirty="0"/>
              <a:t>변수의 활용</a:t>
            </a:r>
            <a:endParaRPr lang="en-US" altLang="ko-KR" dirty="0"/>
          </a:p>
          <a:p>
            <a:pPr lvl="1"/>
            <a:r>
              <a:rPr lang="ko-KR" altLang="en-US" dirty="0"/>
              <a:t>변수의 특성</a:t>
            </a:r>
            <a:endParaRPr lang="en-US" altLang="ko-KR" dirty="0"/>
          </a:p>
          <a:p>
            <a:pPr lvl="1"/>
            <a:r>
              <a:rPr lang="en-US" altLang="ko-KR" dirty="0"/>
              <a:t>auto</a:t>
            </a:r>
            <a:r>
              <a:rPr lang="ko-KR" altLang="en-US" dirty="0"/>
              <a:t>와 </a:t>
            </a:r>
            <a:r>
              <a:rPr lang="en-US" altLang="ko-KR" dirty="0"/>
              <a:t>register</a:t>
            </a:r>
          </a:p>
          <a:p>
            <a:pPr lvl="1"/>
            <a:r>
              <a:rPr lang="en-US" altLang="ko-KR" dirty="0"/>
              <a:t>extern</a:t>
            </a:r>
          </a:p>
          <a:p>
            <a:pPr lvl="1"/>
            <a:r>
              <a:rPr lang="en-US" altLang="ko-KR" dirty="0"/>
              <a:t>static</a:t>
            </a:r>
          </a:p>
          <a:p>
            <a:r>
              <a:rPr lang="ko-KR" altLang="en-US" dirty="0"/>
              <a:t>함수의 활용</a:t>
            </a:r>
            <a:endParaRPr lang="en-US" altLang="ko-KR" dirty="0"/>
          </a:p>
          <a:p>
            <a:pPr lvl="1"/>
            <a:r>
              <a:rPr lang="ko-KR" altLang="en-US" dirty="0"/>
              <a:t>재귀</a:t>
            </a:r>
            <a:r>
              <a:rPr lang="en-US" altLang="ko-KR" dirty="0"/>
              <a:t> </a:t>
            </a:r>
            <a:r>
              <a:rPr lang="ko-KR" altLang="en-US" dirty="0"/>
              <a:t>함수</a:t>
            </a:r>
            <a:endParaRPr lang="en-US" altLang="ko-KR" dirty="0"/>
          </a:p>
          <a:p>
            <a:pPr lvl="1"/>
            <a:r>
              <a:rPr lang="ko-KR" altLang="en-US" dirty="0"/>
              <a:t>함수 포인터</a:t>
            </a:r>
            <a:endParaRPr lang="en-US" altLang="ko-KR"/>
          </a:p>
          <a:p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5B96AF24-E746-4A63-9648-419CB51072C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ko-KR" altLang="en-US" dirty="0"/>
              <a:t>동적 메모리</a:t>
            </a:r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8068F44-1165-4F05-8918-3514D28DF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446A2-0B54-48F5-BBEB-C99DC269DB72}" type="slidenum">
              <a:rPr lang="ko-KR" altLang="en-US" smtClean="0"/>
              <a:pPr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766653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7ADA0F-695A-42DF-A61C-237BB2861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static </a:t>
            </a:r>
            <a:r>
              <a:rPr lang="ko-KR" altLang="en-US" dirty="0"/>
              <a:t>지역 변수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46CC367-8F65-479B-98DC-F162A0669A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프로그램이 시작할 때 메모리에 생성되고 프로그램이 종료할 때 소멸된다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9126D48-1FF7-4B0D-AD6E-177F66B3F7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446A2-0B54-48F5-BBEB-C99DC269DB72}" type="slidenum">
              <a:rPr lang="ko-KR" altLang="en-US" smtClean="0"/>
              <a:pPr/>
              <a:t>20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916505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BD0578-74C7-4BAC-B7E6-18092BADA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 </a:t>
            </a:r>
            <a:r>
              <a:rPr lang="en-US" altLang="ko-KR" dirty="0"/>
              <a:t>11-2 : static </a:t>
            </a:r>
            <a:r>
              <a:rPr lang="ko-KR" altLang="en-US" dirty="0"/>
              <a:t>지역 변수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77197B3-9640-4D08-B988-F86E883369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0A7BBFE-3AB7-4444-A11C-BB5BCDF3C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446A2-0B54-48F5-BBEB-C99DC269DB72}" type="slidenum">
              <a:rPr lang="ko-KR" altLang="en-US" smtClean="0"/>
              <a:pPr/>
              <a:t>21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5D0FAE6-E4DB-41F4-8B4A-7B7C3370F0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04642"/>
            <a:ext cx="8105775" cy="534895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0659F97-613B-472C-A0A6-0D42D0D4DA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2526" y="4079119"/>
            <a:ext cx="2691274" cy="2277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1903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4129C7-D76E-4D64-9EDF-77B9249EC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static </a:t>
            </a:r>
            <a:r>
              <a:rPr lang="ko-KR" altLang="en-US" dirty="0"/>
              <a:t>지역 변수 사용 예 </a:t>
            </a:r>
            <a:r>
              <a:rPr lang="en-US" altLang="ko-KR" dirty="0"/>
              <a:t>: </a:t>
            </a:r>
            <a:r>
              <a:rPr lang="ko-KR" altLang="en-US" dirty="0"/>
              <a:t>누산기 프로그램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20462C2-1E7D-413D-84EB-E78E549F8C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이전 연산의 결과를 </a:t>
            </a:r>
            <a:r>
              <a:rPr lang="en-US" altLang="ko-KR" dirty="0" err="1"/>
              <a:t>lhs</a:t>
            </a:r>
            <a:r>
              <a:rPr lang="ko-KR" altLang="en-US" dirty="0"/>
              <a:t>로 사용 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F80932-9230-4D1E-9CF7-66A6D1618E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446A2-0B54-48F5-BBEB-C99DC269DB72}" type="slidenum">
              <a:rPr lang="ko-KR" altLang="en-US" smtClean="0"/>
              <a:pPr/>
              <a:t>22</a:t>
            </a:fld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C220A80-4D7A-4A33-B928-0A6449F0D8A6}"/>
              </a:ext>
            </a:extLst>
          </p:cNvPr>
          <p:cNvSpPr/>
          <p:nvPr/>
        </p:nvSpPr>
        <p:spPr>
          <a:xfrm>
            <a:off x="2836951" y="2336158"/>
            <a:ext cx="6518097" cy="397256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r>
              <a:rPr lang="en-US" altLang="ko-KR" dirty="0">
                <a:solidFill>
                  <a:srgbClr val="1341FF"/>
                </a:solidFill>
                <a:latin typeface="Consolas" panose="020B0609020204030204" pitchFamily="49" charset="0"/>
              </a:rPr>
              <a:t>void 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accumulator(</a:t>
            </a:r>
            <a:r>
              <a:rPr lang="en-US" altLang="ko-KR" dirty="0">
                <a:solidFill>
                  <a:srgbClr val="1341FF"/>
                </a:solidFill>
                <a:latin typeface="Consolas" panose="020B0609020204030204" pitchFamily="49" charset="0"/>
              </a:rPr>
              <a:t>char </a:t>
            </a:r>
            <a:r>
              <a:rPr lang="en-US" altLang="ko-KR" dirty="0">
                <a:solidFill>
                  <a:srgbClr val="6D848C"/>
                </a:solidFill>
                <a:latin typeface="Consolas" panose="020B0609020204030204" pitchFamily="49" charset="0"/>
              </a:rPr>
              <a:t>op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dirty="0">
                <a:solidFill>
                  <a:srgbClr val="1341FF"/>
                </a:solidFill>
                <a:latin typeface="Consolas" panose="020B0609020204030204" pitchFamily="49" charset="0"/>
              </a:rPr>
              <a:t>int </a:t>
            </a:r>
            <a:r>
              <a:rPr lang="en-US" altLang="ko-KR" dirty="0">
                <a:solidFill>
                  <a:srgbClr val="6D848C"/>
                </a:solidFill>
                <a:latin typeface="Consolas" panose="020B0609020204030204" pitchFamily="49" charset="0"/>
              </a:rPr>
              <a:t>operand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ko-KR" dirty="0">
                <a:solidFill>
                  <a:srgbClr val="1341FF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dirty="0">
                <a:solidFill>
                  <a:srgbClr val="1341FF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static int </a:t>
            </a:r>
            <a:r>
              <a:rPr lang="en-US" altLang="ko-KR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result = 0;</a:t>
            </a:r>
            <a:endParaRPr lang="en-US" altLang="ko-KR" dirty="0">
              <a:solidFill>
                <a:srgbClr val="229B00"/>
              </a:solidFill>
              <a:highlight>
                <a:srgbClr val="FFFF00"/>
              </a:highlight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1341FF"/>
                </a:solidFill>
                <a:latin typeface="Consolas" panose="020B0609020204030204" pitchFamily="49" charset="0"/>
              </a:rPr>
              <a:t>    switch 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>
                <a:solidFill>
                  <a:srgbClr val="6D848C"/>
                </a:solidFill>
                <a:latin typeface="Consolas" panose="020B0609020204030204" pitchFamily="49" charset="0"/>
              </a:rPr>
              <a:t>op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   {</a:t>
            </a:r>
          </a:p>
          <a:p>
            <a:r>
              <a:rPr lang="en-US" altLang="ko-KR" dirty="0">
                <a:solidFill>
                  <a:srgbClr val="1341FF"/>
                </a:solidFill>
                <a:latin typeface="Consolas" panose="020B0609020204030204" pitchFamily="49" charset="0"/>
              </a:rPr>
              <a:t>    case </a:t>
            </a:r>
            <a:r>
              <a:rPr lang="en-US" altLang="ko-KR" dirty="0">
                <a:solidFill>
                  <a:srgbClr val="7D0000"/>
                </a:solidFill>
                <a:latin typeface="Consolas" panose="020B0609020204030204" pitchFamily="49" charset="0"/>
              </a:rPr>
              <a:t>'+'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       result += </a:t>
            </a:r>
            <a:r>
              <a:rPr lang="en-US" altLang="ko-KR" dirty="0">
                <a:solidFill>
                  <a:srgbClr val="6D848C"/>
                </a:solidFill>
                <a:latin typeface="Consolas" panose="020B0609020204030204" pitchFamily="49" charset="0"/>
              </a:rPr>
              <a:t>operand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dirty="0">
                <a:solidFill>
                  <a:srgbClr val="1341FF"/>
                </a:solidFill>
                <a:latin typeface="Consolas" panose="020B0609020204030204" pitchFamily="49" charset="0"/>
              </a:rPr>
              <a:t>        break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dirty="0">
                <a:solidFill>
                  <a:srgbClr val="1341FF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︙</a:t>
            </a:r>
            <a:endParaRPr lang="en-US" altLang="ko-KR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1341FF"/>
                </a:solidFill>
                <a:latin typeface="Consolas" panose="020B0609020204030204" pitchFamily="49" charset="0"/>
              </a:rPr>
              <a:t>    default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altLang="ko-KR" dirty="0">
                <a:solidFill>
                  <a:srgbClr val="1341FF"/>
                </a:solidFill>
                <a:latin typeface="Consolas" panose="020B0609020204030204" pitchFamily="49" charset="0"/>
              </a:rPr>
              <a:t>        return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   printf(</a:t>
            </a:r>
            <a:r>
              <a:rPr lang="en-US" altLang="ko-KR" dirty="0">
                <a:solidFill>
                  <a:srgbClr val="7D0000"/>
                </a:solidFill>
                <a:latin typeface="Consolas" panose="020B0609020204030204" pitchFamily="49" charset="0"/>
              </a:rPr>
              <a:t>“%c %d = %d\n”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dirty="0">
                <a:solidFill>
                  <a:srgbClr val="6D848C"/>
                </a:solidFill>
                <a:latin typeface="Consolas" panose="020B0609020204030204" pitchFamily="49" charset="0"/>
              </a:rPr>
              <a:t>op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dirty="0">
                <a:solidFill>
                  <a:srgbClr val="6D848C"/>
                </a:solidFill>
                <a:latin typeface="Consolas" panose="020B0609020204030204" pitchFamily="49" charset="0"/>
              </a:rPr>
              <a:t>operand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, result);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</p:txBody>
      </p:sp>
      <p:sp>
        <p:nvSpPr>
          <p:cNvPr id="8" name="말풍선: 모서리가 둥근 사각형 7">
            <a:extLst>
              <a:ext uri="{FF2B5EF4-FFF2-40B4-BE49-F238E27FC236}">
                <a16:creationId xmlns:a16="http://schemas.microsoft.com/office/drawing/2014/main" id="{7DBDE842-E375-4187-A141-3715770AE29E}"/>
              </a:ext>
            </a:extLst>
          </p:cNvPr>
          <p:cNvSpPr/>
          <p:nvPr/>
        </p:nvSpPr>
        <p:spPr>
          <a:xfrm>
            <a:off x="6762177" y="2954369"/>
            <a:ext cx="2933231" cy="839114"/>
          </a:xfrm>
          <a:prstGeom prst="wedgeRoundRectCallout">
            <a:avLst>
              <a:gd name="adj1" fmla="val -64769"/>
              <a:gd name="adj2" fmla="val -39517"/>
              <a:gd name="adj3" fmla="val 16667"/>
            </a:avLst>
          </a:prstGeom>
          <a:solidFill>
            <a:srgbClr val="FFFFFF"/>
          </a:solidFill>
          <a:ln w="190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" tIns="18000" rIns="18000" bIns="18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accumulator </a:t>
            </a:r>
            <a:r>
              <a:rPr lang="ko-KR" altLang="en-US" dirty="0">
                <a:solidFill>
                  <a:schemeClr val="tx1"/>
                </a:solidFill>
              </a:rPr>
              <a:t>함수가 호출될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때마다 이전 연산의 결과를 계속해서 이용할 수 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7041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D8BE6D-3F25-41DD-B4C4-6413BF2BA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11-3 : accumulator </a:t>
            </a:r>
            <a:r>
              <a:rPr lang="ko-KR" altLang="en-US" dirty="0"/>
              <a:t>함수의 정의 및 호출 </a:t>
            </a:r>
            <a:r>
              <a:rPr lang="en-US" altLang="ko-KR" dirty="0"/>
              <a:t>(1/3)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747C355-9B8D-47CB-8CD8-7CA93EC147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976647C-3BBE-4802-A8C2-E06B1742BD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446A2-0B54-48F5-BBEB-C99DC269DB72}" type="slidenum">
              <a:rPr lang="ko-KR" altLang="en-US" smtClean="0"/>
              <a:pPr/>
              <a:t>23</a:t>
            </a:fld>
            <a:endParaRPr lang="ko-KR" altLang="en-US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6177E0B2-AEE6-4F77-ABCC-680284AB4AF8}"/>
              </a:ext>
            </a:extLst>
          </p:cNvPr>
          <p:cNvGrpSpPr/>
          <p:nvPr/>
        </p:nvGrpSpPr>
        <p:grpSpPr>
          <a:xfrm>
            <a:off x="838199" y="1370014"/>
            <a:ext cx="8896351" cy="5262561"/>
            <a:chOff x="628650" y="1370013"/>
            <a:chExt cx="6543675" cy="4327526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84F1D12C-AE87-452C-9112-EC9A85153D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40" r="3235"/>
            <a:stretch/>
          </p:blipFill>
          <p:spPr>
            <a:xfrm>
              <a:off x="628650" y="1370013"/>
              <a:ext cx="6543675" cy="3133725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307FFC7F-758F-42DA-829E-BA08A3BA71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15883"/>
            <a:stretch/>
          </p:blipFill>
          <p:spPr>
            <a:xfrm>
              <a:off x="628650" y="4503739"/>
              <a:ext cx="6543675" cy="1193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981227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D8BE6D-3F25-41DD-B4C4-6413BF2BA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11-3 : accumulator </a:t>
            </a:r>
            <a:r>
              <a:rPr lang="ko-KR" altLang="en-US" dirty="0"/>
              <a:t>함수의 정의 및 호출 </a:t>
            </a:r>
            <a:r>
              <a:rPr lang="en-US" altLang="ko-KR" dirty="0"/>
              <a:t>(2/3)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747C355-9B8D-47CB-8CD8-7CA93EC147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976647C-3BBE-4802-A8C2-E06B1742BD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446A2-0B54-48F5-BBEB-C99DC269DB72}" type="slidenum">
              <a:rPr lang="ko-KR" altLang="en-US" smtClean="0"/>
              <a:pPr/>
              <a:t>24</a:t>
            </a:fld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0B647E2-B367-4A32-8976-FCDA4E78AE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90" t="50150" r="35355"/>
          <a:stretch/>
        </p:blipFill>
        <p:spPr>
          <a:xfrm>
            <a:off x="5349113" y="1390155"/>
            <a:ext cx="6595238" cy="4270086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1A25BDCC-97EE-4245-AFD8-38860DDFE2AA}"/>
              </a:ext>
            </a:extLst>
          </p:cNvPr>
          <p:cNvGrpSpPr/>
          <p:nvPr/>
        </p:nvGrpSpPr>
        <p:grpSpPr>
          <a:xfrm>
            <a:off x="247649" y="1390155"/>
            <a:ext cx="4986139" cy="4258170"/>
            <a:chOff x="198783" y="1365512"/>
            <a:chExt cx="3925542" cy="3101713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84D2A5DD-4E0D-4C92-8A47-8B53CC1981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210" r="46712" b="50150"/>
            <a:stretch/>
          </p:blipFill>
          <p:spPr>
            <a:xfrm>
              <a:off x="198783" y="1365512"/>
              <a:ext cx="3925542" cy="3101713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E74B2FB-2183-4E67-8951-2473B3BF40C9}"/>
                </a:ext>
              </a:extLst>
            </p:cNvPr>
            <p:cNvSpPr txBox="1"/>
            <p:nvPr/>
          </p:nvSpPr>
          <p:spPr>
            <a:xfrm>
              <a:off x="3230217" y="1873941"/>
              <a:ext cx="894108" cy="369332"/>
            </a:xfrm>
            <a:prstGeom prst="rect">
              <a:avLst/>
            </a:prstGeom>
            <a:solidFill>
              <a:srgbClr val="E2F0FA"/>
            </a:solidFill>
          </p:spPr>
          <p:txBody>
            <a:bodyPr wrap="square" rtlCol="0">
              <a:spAutoFit/>
            </a:bodyPr>
            <a:lstStyle/>
            <a:p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2714432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D8BE6D-3F25-41DD-B4C4-6413BF2BA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11-3 : accumulator </a:t>
            </a:r>
            <a:r>
              <a:rPr lang="ko-KR" altLang="en-US" dirty="0"/>
              <a:t>함수의 정의 및 호출 </a:t>
            </a:r>
            <a:r>
              <a:rPr lang="en-US" altLang="ko-KR" dirty="0"/>
              <a:t>(3/3)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747C355-9B8D-47CB-8CD8-7CA93EC147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976647C-3BBE-4802-A8C2-E06B1742BD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446A2-0B54-48F5-BBEB-C99DC269DB72}" type="slidenum">
              <a:rPr lang="ko-KR" altLang="en-US" smtClean="0"/>
              <a:pPr/>
              <a:t>25</a:t>
            </a:fld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4BB5F01-F4DC-4019-A94E-866844E5FC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5985" y="2170427"/>
            <a:ext cx="6140030" cy="3295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6920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EEDED1-5D05-4EFB-8E49-C7037BE920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accumulator </a:t>
            </a:r>
            <a:r>
              <a:rPr lang="ko-KR" altLang="en-US" dirty="0"/>
              <a:t>함수의 구현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4DE65E4-9359-4252-AC6A-5470AAD684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7A8E1EC-282A-408C-96F3-46C4473237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446A2-0B54-48F5-BBEB-C99DC269DB72}" type="slidenum">
              <a:rPr lang="ko-KR" altLang="en-US" smtClean="0"/>
              <a:pPr/>
              <a:t>26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2573516-D853-421B-BA53-6A9A018325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337" y="1548288"/>
            <a:ext cx="10388914" cy="5199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1142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496680-0C19-4355-8442-F2DDC390CC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static </a:t>
            </a:r>
            <a:r>
              <a:rPr lang="ko-KR" altLang="en-US" dirty="0"/>
              <a:t>전역 변수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CC83717-008F-4D09-BB7D-7E4E339F53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전역 변수의 연결 특성을 내부 연결로 지정한다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선언된 소스 파일에서만 전역 변수를 사용하도록 제한한다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3B6CEDD-05AB-4F7C-803D-F4AB75FC1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446A2-0B54-48F5-BBEB-C99DC269DB72}" type="slidenum">
              <a:rPr lang="ko-KR" altLang="en-US" smtClean="0"/>
              <a:pPr/>
              <a:t>27</a:t>
            </a:fld>
            <a:endParaRPr lang="ko-KR" altLang="en-US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AF14AD3D-2900-40FA-8996-E102456CE0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652" y="2769178"/>
            <a:ext cx="11421577" cy="356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8155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C8BF6F-AC5D-4779-AF34-B561DC3E5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static </a:t>
            </a:r>
            <a:r>
              <a:rPr lang="ko-KR" altLang="en-US" dirty="0"/>
              <a:t>키워드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EA00DBF-2F18-43C3-824C-30B0F11EC5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3172217-3157-4F7B-AC20-CBA4E5D785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446A2-0B54-48F5-BBEB-C99DC269DB72}" type="slidenum">
              <a:rPr lang="ko-KR" altLang="en-US" smtClean="0"/>
              <a:pPr/>
              <a:t>28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FA6C20D-02F2-44E0-BAD2-E00F96D058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75161"/>
            <a:ext cx="10515600" cy="3307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0868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952789-BE78-4DB2-8A8B-91E10BF0FA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함수의 외부 연결 특성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2928294-E226-406E-BDB7-EC18CA6044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함수는 디폴트로 </a:t>
            </a:r>
            <a:r>
              <a:rPr lang="en-US" altLang="ko-KR" dirty="0"/>
              <a:t>extern</a:t>
            </a:r>
            <a:r>
              <a:rPr lang="ko-KR" altLang="en-US" dirty="0"/>
              <a:t>으로 선언되어 외부 연결 특성을 제공한다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함수 선언의 </a:t>
            </a:r>
            <a:r>
              <a:rPr lang="en-US" altLang="ko-KR" dirty="0"/>
              <a:t>extern</a:t>
            </a:r>
            <a:r>
              <a:rPr lang="ko-KR" altLang="en-US" dirty="0"/>
              <a:t>은 보통 생략한다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F97472-8595-493D-A24F-CCA4E3483C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446A2-0B54-48F5-BBEB-C99DC269DB72}" type="slidenum">
              <a:rPr lang="ko-KR" altLang="en-US" smtClean="0"/>
              <a:pPr/>
              <a:t>29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4DAF00F-8513-4C9F-B97B-68F3812D04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2361" y="2327211"/>
            <a:ext cx="9497149" cy="4348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4105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795081-60C5-438C-92A9-1E658B673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변수의 특성 </a:t>
            </a:r>
            <a:r>
              <a:rPr lang="en-US" altLang="ko-KR" dirty="0"/>
              <a:t>(1/4)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807BF09-FB6D-4836-9C6D-A27BB9A0E0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E853F8F-1629-4C74-BFB5-81ABB5C6E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446A2-0B54-48F5-BBEB-C99DC269DB72}" type="slidenum">
              <a:rPr lang="ko-KR" altLang="en-US" smtClean="0"/>
              <a:pPr/>
              <a:t>3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F8933C1-D787-43B6-A0CC-C535382CA2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87927"/>
            <a:ext cx="10229975" cy="5188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5132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CA33A0-4834-48E6-A7FA-42F55BC58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11-4 : </a:t>
            </a:r>
            <a:r>
              <a:rPr lang="ko-KR" altLang="en-US" dirty="0"/>
              <a:t>다른 소스 파일에 정의된 함수의 호출 </a:t>
            </a:r>
            <a:r>
              <a:rPr lang="en-US" altLang="ko-KR" dirty="0"/>
              <a:t>(1/3)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26DCD40-2CB6-4876-A466-2C7F0FBBAC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A996CF3-06A0-45BA-A306-70EEB1546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446A2-0B54-48F5-BBEB-C99DC269DB72}" type="slidenum">
              <a:rPr lang="ko-KR" altLang="en-US" smtClean="0"/>
              <a:pPr/>
              <a:t>30</a:t>
            </a:fld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90FA6D2-9F1F-4F37-9B48-71E68D4C818A}"/>
              </a:ext>
            </a:extLst>
          </p:cNvPr>
          <p:cNvSpPr/>
          <p:nvPr/>
        </p:nvSpPr>
        <p:spPr>
          <a:xfrm>
            <a:off x="838200" y="1391921"/>
            <a:ext cx="1114425" cy="3444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err="1"/>
              <a:t>func.c</a:t>
            </a:r>
            <a:endParaRPr lang="ko-KR" altLang="en-US" sz="20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D1B527B-E71B-4B25-A843-D2103049FF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491"/>
          <a:stretch/>
        </p:blipFill>
        <p:spPr>
          <a:xfrm>
            <a:off x="6095999" y="1840227"/>
            <a:ext cx="5283071" cy="3350898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CF01C5BA-4363-4995-AB97-F08EBF703D34}"/>
              </a:ext>
            </a:extLst>
          </p:cNvPr>
          <p:cNvGrpSpPr/>
          <p:nvPr/>
        </p:nvGrpSpPr>
        <p:grpSpPr>
          <a:xfrm>
            <a:off x="838200" y="1840226"/>
            <a:ext cx="4981575" cy="4720981"/>
            <a:chOff x="628650" y="1814512"/>
            <a:chExt cx="3724275" cy="3400425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2A6F87C9-55CF-4FAB-9CD4-CEF338B268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38035"/>
            <a:stretch/>
          </p:blipFill>
          <p:spPr>
            <a:xfrm>
              <a:off x="628650" y="1814512"/>
              <a:ext cx="3724275" cy="3400425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807838E-4696-4703-8C91-AA3C393249BE}"/>
                </a:ext>
              </a:extLst>
            </p:cNvPr>
            <p:cNvSpPr txBox="1"/>
            <p:nvPr/>
          </p:nvSpPr>
          <p:spPr>
            <a:xfrm>
              <a:off x="3305175" y="2362199"/>
              <a:ext cx="1047750" cy="333070"/>
            </a:xfrm>
            <a:prstGeom prst="rect">
              <a:avLst/>
            </a:prstGeom>
            <a:solidFill>
              <a:srgbClr val="E2F0FA"/>
            </a:solidFill>
          </p:spPr>
          <p:txBody>
            <a:bodyPr wrap="square" rtlCol="0">
              <a:spAutoFit/>
            </a:bodyPr>
            <a:lstStyle/>
            <a:p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0332077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CA33A0-4834-48E6-A7FA-42F55BC58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11-4 : </a:t>
            </a:r>
            <a:r>
              <a:rPr lang="ko-KR" altLang="en-US" dirty="0"/>
              <a:t>다른 소스 파일에 정의된 함수의 호출 </a:t>
            </a:r>
            <a:r>
              <a:rPr lang="en-US" altLang="ko-KR" dirty="0"/>
              <a:t>(2/3)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26DCD40-2CB6-4876-A466-2C7F0FBBAC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A996CF3-06A0-45BA-A306-70EEB1546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446A2-0B54-48F5-BBEB-C99DC269DB72}" type="slidenum">
              <a:rPr lang="ko-KR" altLang="en-US" smtClean="0"/>
              <a:pPr/>
              <a:t>31</a:t>
            </a:fld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90FA6D2-9F1F-4F37-9B48-71E68D4C818A}"/>
              </a:ext>
            </a:extLst>
          </p:cNvPr>
          <p:cNvSpPr/>
          <p:nvPr/>
        </p:nvSpPr>
        <p:spPr>
          <a:xfrm>
            <a:off x="838201" y="1391921"/>
            <a:ext cx="1114425" cy="3444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err="1"/>
              <a:t>main.c</a:t>
            </a:r>
            <a:endParaRPr lang="ko-KR" altLang="en-US" sz="20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360375C-8220-4D8B-95B2-E88654CEE5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799910"/>
            <a:ext cx="10043681" cy="4804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9168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CA33A0-4834-48E6-A7FA-42F55BC58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11-4 : </a:t>
            </a:r>
            <a:r>
              <a:rPr lang="ko-KR" altLang="en-US" dirty="0"/>
              <a:t>다른 소스 파일에 정의된 함수의 호출 </a:t>
            </a:r>
            <a:r>
              <a:rPr lang="en-US" altLang="ko-KR" dirty="0"/>
              <a:t>(3/3)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26DCD40-2CB6-4876-A466-2C7F0FBBAC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A996CF3-06A0-45BA-A306-70EEB1546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446A2-0B54-48F5-BBEB-C99DC269DB72}" type="slidenum">
              <a:rPr lang="ko-KR" altLang="en-US" smtClean="0"/>
              <a:pPr/>
              <a:t>32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E858E74-C8A7-45CD-9390-F6F41DE5DC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91921"/>
            <a:ext cx="8782050" cy="535146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D140E71-9B80-4324-B753-C899836EDE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8945"/>
          <a:stretch/>
        </p:blipFill>
        <p:spPr>
          <a:xfrm>
            <a:off x="8931911" y="1881136"/>
            <a:ext cx="2421889" cy="4627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2940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C1E713-893E-4221-BB1E-DBA5AD81ED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static </a:t>
            </a:r>
            <a:r>
              <a:rPr lang="ko-KR" altLang="en-US" dirty="0"/>
              <a:t>함수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C5EAD32-C437-4FF7-AA85-F27F546D60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static </a:t>
            </a:r>
            <a:r>
              <a:rPr lang="ko-KR" altLang="en-US" dirty="0"/>
              <a:t>함수는 함수가 정의된 소스 파일 밖에서는 호출할 수 없다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BF2EC72-545A-449B-B74B-1AC265CCC8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446A2-0B54-48F5-BBEB-C99DC269DB72}" type="slidenum">
              <a:rPr lang="ko-KR" altLang="en-US" smtClean="0"/>
              <a:pPr/>
              <a:t>33</a:t>
            </a:fld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76FE2CD-0BED-436F-894D-C2BE6DF82E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831" y="2095927"/>
            <a:ext cx="10236551" cy="4580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2229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79D87C-9DBA-4C86-99AC-2CD70B1570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함수와 전역 변수를 사용하기 위한 가이드라인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4F16ED5-F9BF-4FEB-955A-3CD6F1FE75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ea"/>
              <a:buAutoNum type="circleNumDbPlain"/>
            </a:pPr>
            <a:r>
              <a:rPr lang="ko-KR" altLang="en-US" dirty="0"/>
              <a:t>소스 파일은 기능 단위로 나누어 작성한다</a:t>
            </a:r>
            <a:r>
              <a:rPr lang="en-US" altLang="ko-KR" dirty="0"/>
              <a:t>. </a:t>
            </a:r>
          </a:p>
          <a:p>
            <a:pPr lvl="1"/>
            <a:r>
              <a:rPr lang="ko-KR" altLang="en-US" dirty="0"/>
              <a:t>관련된 함수와 전역 변수를 모아서 소스 파일을 구성한다</a:t>
            </a:r>
            <a:r>
              <a:rPr lang="en-US" altLang="ko-KR" dirty="0"/>
              <a:t>. </a:t>
            </a:r>
          </a:p>
          <a:p>
            <a:pPr lvl="1"/>
            <a:r>
              <a:rPr lang="ko-KR" altLang="en-US" dirty="0"/>
              <a:t>소스 파일명도 의미 있는 이름으로 정하는 것이 좋다</a:t>
            </a:r>
            <a:r>
              <a:rPr lang="en-US" altLang="ko-KR" dirty="0"/>
              <a:t>.</a:t>
            </a:r>
          </a:p>
          <a:p>
            <a:pPr marL="514350" indent="-514350">
              <a:buFont typeface="+mj-ea"/>
              <a:buAutoNum type="circleNumDbPlain"/>
            </a:pPr>
            <a:r>
              <a:rPr lang="ko-KR" altLang="en-US" dirty="0"/>
              <a:t>소스 파일에서 외부로 노출해야 하는 함수나 전역 변수는 </a:t>
            </a:r>
            <a:r>
              <a:rPr lang="en-US" altLang="ko-KR" b="1" dirty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extern</a:t>
            </a:r>
            <a:r>
              <a:rPr lang="ko-KR" altLang="en-US" dirty="0"/>
              <a:t>으로 정의한다</a:t>
            </a:r>
            <a:r>
              <a:rPr lang="en-US" altLang="ko-KR" dirty="0"/>
              <a:t>. </a:t>
            </a:r>
          </a:p>
          <a:p>
            <a:pPr lvl="1"/>
            <a:r>
              <a:rPr lang="ko-KR" altLang="en-US" dirty="0"/>
              <a:t>이때 </a:t>
            </a:r>
            <a:r>
              <a:rPr lang="en-US" altLang="ko-KR" dirty="0"/>
              <a:t>extern </a:t>
            </a:r>
            <a:r>
              <a:rPr lang="ko-KR" altLang="en-US" dirty="0"/>
              <a:t>키워드는 생략할 수 있다</a:t>
            </a:r>
            <a:r>
              <a:rPr lang="en-US" altLang="ko-KR" dirty="0"/>
              <a:t>. </a:t>
            </a:r>
          </a:p>
          <a:p>
            <a:pPr lvl="1"/>
            <a:r>
              <a:rPr lang="ko-KR" altLang="en-US" dirty="0"/>
              <a:t>헤더 파일에 함수 선언과 전역 변수의 </a:t>
            </a:r>
            <a:r>
              <a:rPr lang="en-US" altLang="ko-KR" dirty="0"/>
              <a:t>extern </a:t>
            </a:r>
            <a:r>
              <a:rPr lang="ko-KR" altLang="en-US" dirty="0"/>
              <a:t>선언을 넣어준다</a:t>
            </a:r>
            <a:r>
              <a:rPr lang="en-US" altLang="ko-KR" dirty="0"/>
              <a:t>. </a:t>
            </a:r>
          </a:p>
          <a:p>
            <a:pPr lvl="1"/>
            <a:r>
              <a:rPr lang="ko-KR" altLang="en-US" dirty="0"/>
              <a:t>소스 파일명이 </a:t>
            </a:r>
            <a:r>
              <a:rPr lang="en-US" altLang="ko-KR" i="1" dirty="0" err="1"/>
              <a:t>test.c</a:t>
            </a:r>
            <a:r>
              <a:rPr lang="ko-KR" altLang="en-US" dirty="0"/>
              <a:t>면 헤더 파일명은 </a:t>
            </a:r>
            <a:r>
              <a:rPr lang="en-US" altLang="ko-KR" i="1" dirty="0" err="1"/>
              <a:t>test.h</a:t>
            </a:r>
            <a:r>
              <a:rPr lang="ko-KR" altLang="en-US" dirty="0"/>
              <a:t>로 지정한다</a:t>
            </a:r>
            <a:r>
              <a:rPr lang="en-US" altLang="ko-KR" dirty="0"/>
              <a:t>.</a:t>
            </a:r>
          </a:p>
          <a:p>
            <a:pPr marL="514350" indent="-514350">
              <a:buFont typeface="+mj-ea"/>
              <a:buAutoNum type="circleNumDbPlain"/>
            </a:pPr>
            <a:r>
              <a:rPr lang="ko-KR" altLang="en-US" dirty="0"/>
              <a:t>소스 파일 내부에서만 사용되는 함수나 전역 변수는 </a:t>
            </a:r>
            <a:r>
              <a:rPr lang="en-US" altLang="ko-KR" b="1" dirty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static</a:t>
            </a:r>
            <a:r>
              <a:rPr lang="ko-KR" altLang="en-US" dirty="0"/>
              <a:t>으로 정의한다</a:t>
            </a:r>
            <a:r>
              <a:rPr lang="en-US" altLang="ko-KR" dirty="0"/>
              <a:t>.</a:t>
            </a:r>
          </a:p>
          <a:p>
            <a:pPr marL="514350" indent="-514350">
              <a:buFont typeface="+mj-ea"/>
              <a:buAutoNum type="circleNumDbPlain"/>
            </a:pPr>
            <a:r>
              <a:rPr lang="ko-KR" altLang="en-US" dirty="0"/>
              <a:t>프로그램의 나머지 부분에서 </a:t>
            </a:r>
            <a:r>
              <a:rPr lang="en-US" altLang="ko-KR" i="1" dirty="0" err="1"/>
              <a:t>test.c</a:t>
            </a:r>
            <a:r>
              <a:rPr lang="ko-KR" altLang="en-US" dirty="0"/>
              <a:t>에 있는 함수나 전역 변수를 사용하려면 헤더 파일인 </a:t>
            </a:r>
            <a:r>
              <a:rPr lang="en-US" altLang="ko-KR" i="1" dirty="0" err="1"/>
              <a:t>test.h</a:t>
            </a:r>
            <a:r>
              <a:rPr lang="ko-KR" altLang="en-US" dirty="0"/>
              <a:t>를 포함한다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33E90C3-BF6C-4694-B863-402C206520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446A2-0B54-48F5-BBEB-C99DC269DB72}" type="slidenum">
              <a:rPr lang="ko-KR" altLang="en-US" smtClean="0"/>
              <a:pPr/>
              <a:t>34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876191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2A503A-6504-43B9-A0B3-45BC4D5C87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재귀 함수의 개념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2A9EC9F-06CC-4F93-956B-662609C73F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ko-KR" altLang="en-US" dirty="0"/>
              <a:t>재귀 함수</a:t>
            </a:r>
            <a:r>
              <a:rPr lang="en-US" altLang="ko-KR" dirty="0"/>
              <a:t>(recursive function)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자기 자신을 다시 호출하는 함수</a:t>
            </a:r>
            <a:endParaRPr lang="en-US" altLang="ko-KR" dirty="0"/>
          </a:p>
          <a:p>
            <a:r>
              <a:rPr lang="ko-KR" altLang="en-US" dirty="0"/>
              <a:t>재귀 기법</a:t>
            </a:r>
            <a:r>
              <a:rPr lang="en-US" altLang="ko-KR" dirty="0"/>
              <a:t>(recursion)</a:t>
            </a:r>
          </a:p>
          <a:p>
            <a:pPr lvl="1"/>
            <a:r>
              <a:rPr lang="ko-KR" altLang="en-US" dirty="0"/>
              <a:t>어떤 문제를 비슷한 유형의 다른 문제로 바꾸어 처리하는 방법</a:t>
            </a:r>
            <a:endParaRPr lang="en-US" altLang="ko-KR" dirty="0"/>
          </a:p>
          <a:p>
            <a:pPr lvl="1"/>
            <a:r>
              <a:rPr lang="ko-KR" altLang="en-US" dirty="0"/>
              <a:t>분할 정복 알고리즘</a:t>
            </a:r>
            <a:r>
              <a:rPr lang="en-US" altLang="ko-KR" dirty="0"/>
              <a:t>(divide and conquer)</a:t>
            </a:r>
            <a:r>
              <a:rPr lang="ko-KR" altLang="en-US" dirty="0"/>
              <a:t>을 구현할 때 주로 사용</a:t>
            </a:r>
            <a:endParaRPr lang="en-US" altLang="ko-KR" dirty="0"/>
          </a:p>
          <a:p>
            <a:pPr lvl="2"/>
            <a:r>
              <a:rPr lang="ko-KR" altLang="en-US" dirty="0"/>
              <a:t>큰 문제를 비슷한 종류의 작은 문제들로 나누어 처리</a:t>
            </a:r>
            <a:endParaRPr lang="en-US" altLang="ko-KR" dirty="0"/>
          </a:p>
          <a:p>
            <a:r>
              <a:rPr lang="ko-KR" altLang="en-US" dirty="0"/>
              <a:t>재귀 함수는 무한히 자기 자신을 호출해서는 안되며 반드시 종료 조건이 필요하다</a:t>
            </a:r>
            <a:r>
              <a:rPr lang="en-US" altLang="ko-KR" dirty="0"/>
              <a:t>.</a:t>
            </a:r>
          </a:p>
          <a:p>
            <a:pPr lvl="2"/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9FBA373-1E05-40EA-945E-A2154024E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446A2-0B54-48F5-BBEB-C99DC269DB72}" type="slidenum">
              <a:rPr lang="ko-KR" altLang="en-US" smtClean="0"/>
              <a:pPr/>
              <a:t>35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8407911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8E1F89-2091-44B7-B9A8-56C233FA2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정수의 팩토리얼 구하기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A1BB6AC-3A7F-4B7A-BB75-01DCD68E2A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7BDD315-79C8-4395-ADF2-6F7C69F13D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446A2-0B54-48F5-BBEB-C99DC269DB72}" type="slidenum">
              <a:rPr lang="ko-KR" altLang="en-US" smtClean="0"/>
              <a:pPr/>
              <a:t>36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D8FACF0-EF5B-483F-B978-4E9963AB8F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567" y="1643930"/>
            <a:ext cx="4219784" cy="970552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767F411-1C6C-4CFD-8C7D-7F463B3C5C3D}"/>
              </a:ext>
            </a:extLst>
          </p:cNvPr>
          <p:cNvSpPr/>
          <p:nvPr/>
        </p:nvSpPr>
        <p:spPr>
          <a:xfrm>
            <a:off x="838200" y="2866491"/>
            <a:ext cx="5173116" cy="20240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r>
              <a:rPr lang="en-US" altLang="ko-KR" dirty="0">
                <a:solidFill>
                  <a:srgbClr val="1341FF"/>
                </a:solidFill>
                <a:latin typeface="Consolas" panose="020B0609020204030204" pitchFamily="49" charset="0"/>
              </a:rPr>
              <a:t>int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get_factorial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>
                <a:solidFill>
                  <a:srgbClr val="1341FF"/>
                </a:solidFill>
                <a:latin typeface="Consolas" panose="020B0609020204030204" pitchFamily="49" charset="0"/>
              </a:rPr>
              <a:t>int </a:t>
            </a:r>
            <a:r>
              <a:rPr lang="en-US" altLang="ko-KR" dirty="0">
                <a:solidFill>
                  <a:srgbClr val="6D848C"/>
                </a:solidFill>
                <a:latin typeface="Consolas" panose="020B0609020204030204" pitchFamily="49" charset="0"/>
              </a:rPr>
              <a:t>num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ko-KR" dirty="0">
                <a:solidFill>
                  <a:srgbClr val="1341FF"/>
                </a:solidFill>
                <a:latin typeface="Consolas" panose="020B0609020204030204" pitchFamily="49" charset="0"/>
              </a:rPr>
              <a:t>  if 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>
                <a:solidFill>
                  <a:srgbClr val="6D848C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num </a:t>
            </a:r>
            <a:r>
              <a:rPr lang="en-US" altLang="ko-KR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&lt;= 1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dirty="0">
                <a:solidFill>
                  <a:srgbClr val="1341FF"/>
                </a:solidFill>
                <a:latin typeface="Consolas" panose="020B0609020204030204" pitchFamily="49" charset="0"/>
              </a:rPr>
              <a:t>    return 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1;</a:t>
            </a:r>
          </a:p>
          <a:p>
            <a:r>
              <a:rPr lang="pt-BR" altLang="ko-KR" dirty="0">
                <a:solidFill>
                  <a:srgbClr val="1341FF"/>
                </a:solidFill>
                <a:latin typeface="Consolas" panose="020B0609020204030204" pitchFamily="49" charset="0"/>
              </a:rPr>
              <a:t>  return </a:t>
            </a:r>
            <a:r>
              <a:rPr lang="pt-BR" altLang="ko-KR" dirty="0">
                <a:solidFill>
                  <a:srgbClr val="6D848C"/>
                </a:solidFill>
                <a:latin typeface="Consolas" panose="020B0609020204030204" pitchFamily="49" charset="0"/>
              </a:rPr>
              <a:t>num </a:t>
            </a:r>
            <a:r>
              <a:rPr lang="pt-BR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* </a:t>
            </a:r>
            <a:r>
              <a:rPr lang="pt-BR" altLang="ko-KR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get_factorial(</a:t>
            </a:r>
            <a:r>
              <a:rPr lang="pt-BR" altLang="ko-KR" dirty="0">
                <a:solidFill>
                  <a:srgbClr val="6D848C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num </a:t>
            </a:r>
            <a:r>
              <a:rPr lang="pt-BR" altLang="ko-KR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- 1)</a:t>
            </a:r>
            <a:r>
              <a:rPr lang="pt-BR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</p:txBody>
      </p:sp>
      <p:sp>
        <p:nvSpPr>
          <p:cNvPr id="8" name="말풍선: 모서리가 둥근 사각형 7">
            <a:extLst>
              <a:ext uri="{FF2B5EF4-FFF2-40B4-BE49-F238E27FC236}">
                <a16:creationId xmlns:a16="http://schemas.microsoft.com/office/drawing/2014/main" id="{FF2FD576-7B30-4B4E-AB44-CBE73867C806}"/>
              </a:ext>
            </a:extLst>
          </p:cNvPr>
          <p:cNvSpPr/>
          <p:nvPr/>
        </p:nvSpPr>
        <p:spPr>
          <a:xfrm>
            <a:off x="3171389" y="3354803"/>
            <a:ext cx="1314449" cy="433972"/>
          </a:xfrm>
          <a:prstGeom prst="wedgeRoundRectCallout">
            <a:avLst>
              <a:gd name="adj1" fmla="val -68479"/>
              <a:gd name="adj2" fmla="val 37839"/>
              <a:gd name="adj3" fmla="val 16667"/>
            </a:avLst>
          </a:prstGeom>
          <a:solidFill>
            <a:srgbClr val="FFFFFF"/>
          </a:solidFill>
          <a:ln w="190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" tIns="18000" rIns="18000" bIns="18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종료 조건</a:t>
            </a:r>
          </a:p>
        </p:txBody>
      </p:sp>
      <p:sp>
        <p:nvSpPr>
          <p:cNvPr id="9" name="말풍선: 모서리가 둥근 사각형 8">
            <a:extLst>
              <a:ext uri="{FF2B5EF4-FFF2-40B4-BE49-F238E27FC236}">
                <a16:creationId xmlns:a16="http://schemas.microsoft.com/office/drawing/2014/main" id="{FF787F03-D023-4585-A902-9E673E034ABC}"/>
              </a:ext>
            </a:extLst>
          </p:cNvPr>
          <p:cNvSpPr/>
          <p:nvPr/>
        </p:nvSpPr>
        <p:spPr>
          <a:xfrm>
            <a:off x="4223953" y="4663110"/>
            <a:ext cx="1523895" cy="632585"/>
          </a:xfrm>
          <a:prstGeom prst="wedgeRoundRectCallout">
            <a:avLst>
              <a:gd name="adj1" fmla="val -46603"/>
              <a:gd name="adj2" fmla="val -79608"/>
              <a:gd name="adj3" fmla="val 16667"/>
            </a:avLst>
          </a:prstGeom>
          <a:solidFill>
            <a:srgbClr val="FFFFFF"/>
          </a:solidFill>
          <a:ln w="190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" tIns="18000" rIns="18000" bIns="18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자기 자신을 호출한다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7EC1E99-9FA9-43B1-9FF8-E7CABFCE2E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371709"/>
            <a:ext cx="5882406" cy="5252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7982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32612A-9999-4D5A-BF97-25CD17439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11-5 : </a:t>
            </a:r>
            <a:r>
              <a:rPr lang="ko-KR" altLang="en-US" dirty="0"/>
              <a:t>재귀 함수의 정의 및 호출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05995E6-2431-4FA1-A18D-272BA692AF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2898776-83A3-4F95-908B-72D2850AD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446A2-0B54-48F5-BBEB-C99DC269DB72}" type="slidenum">
              <a:rPr lang="ko-KR" altLang="en-US" smtClean="0"/>
              <a:pPr/>
              <a:t>37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669BB9D-CFF7-4360-8033-AC533A86FA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61107"/>
            <a:ext cx="8134350" cy="536037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26C5A54-0385-4229-A171-A981A150E2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72625" y="2146934"/>
            <a:ext cx="1781175" cy="3918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49595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BCEE69-1FFE-46C5-846A-7D23D26F28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두 정수의 최대 공약수 구하기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75BE2F6-874E-46F2-B5C6-207589B5EA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B2D3BE5-407D-4088-8304-3F957394BB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446A2-0B54-48F5-BBEB-C99DC269DB72}" type="slidenum">
              <a:rPr lang="ko-KR" altLang="en-US" smtClean="0"/>
              <a:pPr/>
              <a:t>38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A8A9C4B-4F26-4564-96F8-03C667ADF0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098" y="1453793"/>
            <a:ext cx="5755952" cy="991456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040F6119-4E57-49F6-BDB3-CEDDB72447E4}"/>
              </a:ext>
            </a:extLst>
          </p:cNvPr>
          <p:cNvSpPr/>
          <p:nvPr/>
        </p:nvSpPr>
        <p:spPr>
          <a:xfrm>
            <a:off x="6670504" y="1395464"/>
            <a:ext cx="4464222" cy="190018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r>
              <a:rPr lang="en-US" altLang="ko-KR" dirty="0">
                <a:solidFill>
                  <a:srgbClr val="1341FF"/>
                </a:solidFill>
                <a:latin typeface="Consolas" panose="020B0609020204030204" pitchFamily="49" charset="0"/>
              </a:rPr>
              <a:t>int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get_gcd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>
                <a:solidFill>
                  <a:srgbClr val="1341FF"/>
                </a:solidFill>
                <a:latin typeface="Consolas" panose="020B0609020204030204" pitchFamily="49" charset="0"/>
              </a:rPr>
              <a:t>int </a:t>
            </a:r>
            <a:r>
              <a:rPr lang="en-US" altLang="ko-KR" dirty="0">
                <a:solidFill>
                  <a:srgbClr val="6D848C"/>
                </a:solidFill>
                <a:latin typeface="Consolas" panose="020B0609020204030204" pitchFamily="49" charset="0"/>
              </a:rPr>
              <a:t>x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dirty="0">
                <a:solidFill>
                  <a:srgbClr val="1341FF"/>
                </a:solidFill>
                <a:latin typeface="Consolas" panose="020B0609020204030204" pitchFamily="49" charset="0"/>
              </a:rPr>
              <a:t>int </a:t>
            </a:r>
            <a:r>
              <a:rPr lang="en-US" altLang="ko-KR" dirty="0">
                <a:solidFill>
                  <a:srgbClr val="6D848C"/>
                </a:solidFill>
                <a:latin typeface="Consolas" panose="020B0609020204030204" pitchFamily="49" charset="0"/>
              </a:rPr>
              <a:t>y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ko-KR" dirty="0">
                <a:solidFill>
                  <a:srgbClr val="1341FF"/>
                </a:solidFill>
                <a:latin typeface="Consolas" panose="020B0609020204030204" pitchFamily="49" charset="0"/>
              </a:rPr>
              <a:t>  if 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>
                <a:solidFill>
                  <a:srgbClr val="6D848C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x </a:t>
            </a:r>
            <a:r>
              <a:rPr lang="en-US" altLang="ko-KR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% </a:t>
            </a:r>
            <a:r>
              <a:rPr lang="en-US" altLang="ko-KR" dirty="0">
                <a:solidFill>
                  <a:srgbClr val="6D848C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y </a:t>
            </a:r>
            <a:r>
              <a:rPr lang="en-US" altLang="ko-KR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== 0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dirty="0">
                <a:solidFill>
                  <a:srgbClr val="1341FF"/>
                </a:solidFill>
                <a:latin typeface="Consolas" panose="020B0609020204030204" pitchFamily="49" charset="0"/>
              </a:rPr>
              <a:t>    return </a:t>
            </a:r>
            <a:r>
              <a:rPr lang="en-US" altLang="ko-KR" dirty="0">
                <a:solidFill>
                  <a:srgbClr val="6D848C"/>
                </a:solidFill>
                <a:latin typeface="Consolas" panose="020B0609020204030204" pitchFamily="49" charset="0"/>
              </a:rPr>
              <a:t>y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dirty="0">
                <a:solidFill>
                  <a:srgbClr val="1341FF"/>
                </a:solidFill>
                <a:latin typeface="Consolas" panose="020B0609020204030204" pitchFamily="49" charset="0"/>
              </a:rPr>
              <a:t>  return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get_gcd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>
                <a:solidFill>
                  <a:srgbClr val="6D848C"/>
                </a:solidFill>
                <a:latin typeface="Consolas" panose="020B0609020204030204" pitchFamily="49" charset="0"/>
              </a:rPr>
              <a:t>y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dirty="0">
                <a:solidFill>
                  <a:srgbClr val="6D848C"/>
                </a:solidFill>
                <a:latin typeface="Consolas" panose="020B0609020204030204" pitchFamily="49" charset="0"/>
              </a:rPr>
              <a:t>x 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% </a:t>
            </a:r>
            <a:r>
              <a:rPr lang="en-US" altLang="ko-KR" dirty="0">
                <a:solidFill>
                  <a:srgbClr val="6D848C"/>
                </a:solidFill>
                <a:latin typeface="Consolas" panose="020B0609020204030204" pitchFamily="49" charset="0"/>
              </a:rPr>
              <a:t>y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</p:txBody>
      </p:sp>
      <p:sp>
        <p:nvSpPr>
          <p:cNvPr id="8" name="말풍선: 모서리가 둥근 사각형 7">
            <a:extLst>
              <a:ext uri="{FF2B5EF4-FFF2-40B4-BE49-F238E27FC236}">
                <a16:creationId xmlns:a16="http://schemas.microsoft.com/office/drawing/2014/main" id="{BCD310DA-0448-4D9E-A056-581E7214B6AB}"/>
              </a:ext>
            </a:extLst>
          </p:cNvPr>
          <p:cNvSpPr/>
          <p:nvPr/>
        </p:nvSpPr>
        <p:spPr>
          <a:xfrm>
            <a:off x="9201786" y="1884935"/>
            <a:ext cx="1314449" cy="433972"/>
          </a:xfrm>
          <a:prstGeom prst="wedgeRoundRectCallout">
            <a:avLst>
              <a:gd name="adj1" fmla="val -68479"/>
              <a:gd name="adj2" fmla="val 37839"/>
              <a:gd name="adj3" fmla="val 16667"/>
            </a:avLst>
          </a:prstGeom>
          <a:solidFill>
            <a:srgbClr val="FFFFFF"/>
          </a:solidFill>
          <a:ln w="190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" tIns="18000" rIns="18000" bIns="18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종료 조건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59B4C32-2118-437D-8986-B3872640CB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747310"/>
            <a:ext cx="9917085" cy="4000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44807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ABDE32-1B9C-49F9-89CF-3EE0799BE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11-6 : </a:t>
            </a:r>
            <a:r>
              <a:rPr lang="en-US" altLang="ko-KR" dirty="0" err="1"/>
              <a:t>get_gcd</a:t>
            </a:r>
            <a:r>
              <a:rPr lang="en-US" altLang="ko-KR" dirty="0"/>
              <a:t> </a:t>
            </a:r>
            <a:r>
              <a:rPr lang="ko-KR" altLang="en-US" dirty="0"/>
              <a:t>함수의 정의 및 호출 </a:t>
            </a:r>
            <a:r>
              <a:rPr lang="en-US" altLang="ko-KR" dirty="0"/>
              <a:t>(1/2)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6FD34A3-9FFA-420F-B8AB-43C9323CD0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594E5A-51E5-405C-8EFF-36172506D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446A2-0B54-48F5-BBEB-C99DC269DB72}" type="slidenum">
              <a:rPr lang="ko-KR" altLang="en-US" smtClean="0"/>
              <a:pPr/>
              <a:t>39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022D387-E268-4474-8AC1-71D4CCF896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91921"/>
            <a:ext cx="7410450" cy="538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0070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F7FD29-882F-42F1-86EA-BD2DA1807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변수의 특성 </a:t>
            </a:r>
            <a:r>
              <a:rPr lang="en-US" altLang="ko-KR" dirty="0"/>
              <a:t>(2/4)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04A4F28-D35F-46E7-A439-E9F50EEF7D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1921"/>
            <a:ext cx="10515600" cy="5212080"/>
          </a:xfrm>
        </p:spPr>
        <p:txBody>
          <a:bodyPr>
            <a:noAutofit/>
          </a:bodyPr>
          <a:lstStyle/>
          <a:p>
            <a:r>
              <a:rPr lang="ko-KR" altLang="en-US" dirty="0"/>
              <a:t>변수의 </a:t>
            </a:r>
            <a:r>
              <a:rPr lang="ko-KR" altLang="en-US" b="1" dirty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영역</a:t>
            </a:r>
            <a:r>
              <a:rPr lang="en-US" altLang="ko-KR" b="1" dirty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(scope)</a:t>
            </a:r>
          </a:p>
          <a:p>
            <a:pPr lvl="1"/>
            <a:r>
              <a:rPr lang="ko-KR" altLang="en-US" dirty="0"/>
              <a:t>변수가 사용될 수 있는 범위</a:t>
            </a:r>
            <a:endParaRPr lang="en-US" altLang="ko-KR" dirty="0"/>
          </a:p>
          <a:p>
            <a:pPr lvl="1"/>
            <a:r>
              <a:rPr lang="ko-KR" altLang="en-US" dirty="0"/>
              <a:t>변수가 선언된 위치에 의해 결정</a:t>
            </a:r>
            <a:endParaRPr lang="en-US" altLang="ko-KR" dirty="0"/>
          </a:p>
          <a:p>
            <a:pPr lvl="1"/>
            <a:r>
              <a:rPr lang="ko-KR" altLang="en-US" b="1" dirty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블록 범위</a:t>
            </a:r>
            <a:r>
              <a:rPr lang="en-US" altLang="ko-KR" dirty="0"/>
              <a:t> : </a:t>
            </a:r>
            <a:r>
              <a:rPr lang="ko-KR" altLang="en-US" dirty="0"/>
              <a:t>지역 변수</a:t>
            </a:r>
            <a:endParaRPr lang="en-US" altLang="ko-KR" dirty="0"/>
          </a:p>
          <a:p>
            <a:pPr lvl="2"/>
            <a:r>
              <a:rPr lang="ko-KR" altLang="en-US" dirty="0"/>
              <a:t>이름이 같은 변수가 여러 개 있을 때 가장 가까운 블록 내의 변수가 우선적으로 사용된다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b="1" dirty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파일 범위</a:t>
            </a:r>
            <a:r>
              <a:rPr lang="en-US" altLang="ko-KR" dirty="0"/>
              <a:t> : </a:t>
            </a:r>
            <a:r>
              <a:rPr lang="ko-KR" altLang="en-US" dirty="0"/>
              <a:t>전역 변수</a:t>
            </a:r>
            <a:endParaRPr lang="en-US" altLang="ko-KR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FA32045-0420-47AC-A508-20AE457C47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446A2-0B54-48F5-BBEB-C99DC269DB72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280333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ABDE32-1B9C-49F9-89CF-3EE0799BE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11-6 : </a:t>
            </a:r>
            <a:r>
              <a:rPr lang="en-US" altLang="ko-KR" dirty="0" err="1"/>
              <a:t>get_gcd</a:t>
            </a:r>
            <a:r>
              <a:rPr lang="en-US" altLang="ko-KR" dirty="0"/>
              <a:t> </a:t>
            </a:r>
            <a:r>
              <a:rPr lang="ko-KR" altLang="en-US" dirty="0"/>
              <a:t>함수의 정의 및 호출 </a:t>
            </a:r>
            <a:r>
              <a:rPr lang="en-US" altLang="ko-KR" dirty="0"/>
              <a:t>(2/2)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6FD34A3-9FFA-420F-B8AB-43C9323CD0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594E5A-51E5-405C-8EFF-36172506D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446A2-0B54-48F5-BBEB-C99DC269DB72}" type="slidenum">
              <a:rPr lang="ko-KR" altLang="en-US" smtClean="0"/>
              <a:pPr/>
              <a:t>40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49CEF12-CC50-40FA-B8F9-C5E851B1BF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91921"/>
            <a:ext cx="8448241" cy="251332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591BD9E-EF4B-4D80-B781-AFB1118BEC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2775" y="3497259"/>
            <a:ext cx="4391025" cy="3106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39830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41C3B8-E49A-40EA-A0A7-8F9D91D739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재귀 함수와 반복문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80B1C0A-3794-4831-B6D5-3FF2EA98B2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반복문을 사용하는 것이 재귀 함수보다 성능이 좋다</a:t>
            </a:r>
            <a:r>
              <a:rPr lang="en-US" altLang="ko-KR" dirty="0"/>
              <a:t>. </a:t>
            </a:r>
          </a:p>
          <a:p>
            <a:pPr lvl="1"/>
            <a:r>
              <a:rPr lang="ko-KR" altLang="en-US" dirty="0"/>
              <a:t>재귀 함수를 호출하면 함수가 </a:t>
            </a:r>
            <a:r>
              <a:rPr lang="ko-KR" altLang="en-US" dirty="0" err="1"/>
              <a:t>리턴되기</a:t>
            </a:r>
            <a:r>
              <a:rPr lang="ko-KR" altLang="en-US" dirty="0"/>
              <a:t> 전에 여러 번 반복적으로 호출되므로</a:t>
            </a:r>
            <a:r>
              <a:rPr lang="en-US" altLang="ko-KR" dirty="0"/>
              <a:t>, </a:t>
            </a:r>
            <a:r>
              <a:rPr lang="ko-KR" altLang="en-US" dirty="0"/>
              <a:t>함수 호출 시 오버헤드가 크다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함수 호출의 깊이가 너무 깊어지지 않도록 주의한다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재귀 기법은 문제를 해결하기 위한 알고리즘을 단순화한다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E03E7CF-9121-403C-B60F-2A4197CFB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446A2-0B54-48F5-BBEB-C99DC269DB72}" type="slidenum">
              <a:rPr lang="ko-KR" altLang="en-US" smtClean="0"/>
              <a:pPr/>
              <a:t>41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273FA9D-9D8F-45E3-8FA2-184204CB71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3860" y="3676134"/>
            <a:ext cx="9404280" cy="2960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259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91E71B-7EC7-4BE5-B767-423A82872B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프로그램의 메모리 레이아웃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EEABADA-3071-4538-B533-08D07BDED3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1921"/>
            <a:ext cx="5257800" cy="5212080"/>
          </a:xfrm>
        </p:spPr>
        <p:txBody>
          <a:bodyPr/>
          <a:lstStyle/>
          <a:p>
            <a:r>
              <a:rPr lang="ko-KR" altLang="en-US" dirty="0"/>
              <a:t>함수에도 메모리 주소가 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텍스트 세그먼트에 있는 함수 코드도 메모리의 특정 번지로 </a:t>
            </a:r>
            <a:r>
              <a:rPr lang="ko-KR" altLang="en-US" dirty="0" err="1"/>
              <a:t>로드되서</a:t>
            </a:r>
            <a:r>
              <a:rPr lang="ko-KR" altLang="en-US" dirty="0"/>
              <a:t> 실행 중에 함수의 주소로 사용된다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함수 포인터</a:t>
            </a:r>
            <a:endParaRPr lang="en-US" altLang="ko-KR" dirty="0"/>
          </a:p>
          <a:p>
            <a:pPr lvl="1"/>
            <a:r>
              <a:rPr lang="ko-KR" altLang="en-US" dirty="0"/>
              <a:t>함수의 주소를 저장하는 포인터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FB2B2AF-E4CA-4456-B1C1-C991BE56FD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446A2-0B54-48F5-BBEB-C99DC269DB72}" type="slidenum">
              <a:rPr lang="ko-KR" altLang="en-US" smtClean="0"/>
              <a:pPr/>
              <a:t>42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2B7366D-3FBA-4AEF-BD64-B24CADD362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0285" y="1998089"/>
            <a:ext cx="6904235" cy="4494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01374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97D509-2B06-4722-9631-ADCAC85FCE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함수 포인터의 선언 </a:t>
            </a:r>
            <a:r>
              <a:rPr lang="en-US" altLang="ko-KR" dirty="0"/>
              <a:t>(1/2)</a:t>
            </a:r>
            <a:endParaRPr lang="ko-KR" altLang="en-US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B4EA8500-A35D-4CFD-B766-3E8915AC75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41216" y="3108518"/>
            <a:ext cx="8309568" cy="3639627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EA476B-132A-420C-A64D-EB8BC8ABB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446A2-0B54-48F5-BBEB-C99DC269DB72}" type="slidenum">
              <a:rPr lang="ko-KR" altLang="en-US" smtClean="0"/>
              <a:pPr/>
              <a:t>43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551BD4E-6995-4F89-AEB1-2AC4277B0A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1" y="1391921"/>
            <a:ext cx="5263862" cy="1382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50120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82E114-31CD-486D-B611-F5F14957B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함수 포인터의 선언 </a:t>
            </a:r>
            <a:r>
              <a:rPr lang="en-US" altLang="ko-KR" dirty="0"/>
              <a:t>(2/2)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056F2BC-AAAA-4F7C-9B4D-459DE3D79D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포인터 수식어와 포인터 변수명을 반드시 </a:t>
            </a:r>
            <a:r>
              <a:rPr lang="en-US" altLang="ko-KR" dirty="0"/>
              <a:t>( )</a:t>
            </a:r>
            <a:r>
              <a:rPr lang="ko-KR" altLang="en-US" dirty="0"/>
              <a:t>로 묶어주어야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0729354-E5BF-4DCF-8A13-C090B41FD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446A2-0B54-48F5-BBEB-C99DC269DB72}" type="slidenum">
              <a:rPr lang="ko-KR" altLang="en-US" smtClean="0"/>
              <a:pPr/>
              <a:t>44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73BA8F8-EE8C-4E60-8386-EAD0CB94F0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9056" y="2354749"/>
            <a:ext cx="8772904" cy="3913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50018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5DC119-2EB1-4862-91C0-2CB9BCEBC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함수 포인터의 초기화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E438C15-377F-44A3-800E-BA8534CFEC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391921"/>
            <a:ext cx="6581775" cy="5212080"/>
          </a:xfrm>
        </p:spPr>
        <p:txBody>
          <a:bodyPr/>
          <a:lstStyle/>
          <a:p>
            <a:r>
              <a:rPr lang="ko-KR" altLang="en-US" dirty="0"/>
              <a:t>아직 가리키는 함수가 없으면 널 포인터로 초기화한다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함수의 주소를 구하려면 주소 구하기 연산자</a:t>
            </a:r>
            <a:r>
              <a:rPr lang="en-US" altLang="ko-KR" dirty="0"/>
              <a:t>(&amp;)</a:t>
            </a:r>
            <a:r>
              <a:rPr lang="ko-KR" altLang="en-US" dirty="0"/>
              <a:t>와 함께 함수의 이름을 적어준다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함수의 주소를 구할 때는 </a:t>
            </a:r>
            <a:r>
              <a:rPr lang="en-US" altLang="ko-KR" dirty="0"/>
              <a:t>&amp; </a:t>
            </a:r>
            <a:r>
              <a:rPr lang="ko-KR" altLang="en-US" dirty="0"/>
              <a:t>연산자 없이 함수 이름만 사용해도 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A9FEBCC-4838-489D-AE4B-BD19CEA87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446A2-0B54-48F5-BBEB-C99DC269DB72}" type="slidenum">
              <a:rPr lang="ko-KR" altLang="en-US" smtClean="0"/>
              <a:pPr/>
              <a:t>45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CE124E2-2CE4-406F-BA89-931EC8636D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143" r="62051"/>
          <a:stretch/>
        </p:blipFill>
        <p:spPr>
          <a:xfrm>
            <a:off x="7939623" y="1440376"/>
            <a:ext cx="3414177" cy="73909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E723A2F-F887-47CB-B620-33B4A787FB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2381"/>
          <a:stretch/>
        </p:blipFill>
        <p:spPr>
          <a:xfrm>
            <a:off x="7568147" y="2769321"/>
            <a:ext cx="3785653" cy="73909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8013689-F04D-4DBD-806E-B87FB7331A0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" r="62697" b="-4000"/>
          <a:stretch/>
        </p:blipFill>
        <p:spPr>
          <a:xfrm>
            <a:off x="7568147" y="4538880"/>
            <a:ext cx="3785653" cy="73909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5704938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7DCF94-D2D7-4425-A6DD-3C5441666E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함수 포인터를 이용한 함수 호출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B862586-3B23-4DB7-A5B0-6892EC5939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9604" y="1362209"/>
            <a:ext cx="7112821" cy="5212080"/>
          </a:xfrm>
        </p:spPr>
        <p:txBody>
          <a:bodyPr/>
          <a:lstStyle/>
          <a:p>
            <a:r>
              <a:rPr lang="ko-KR" altLang="en-US" dirty="0"/>
              <a:t>역참조 연산자를 이용해서 함수를 호출할 수 있다</a:t>
            </a:r>
            <a:r>
              <a:rPr lang="en-US" altLang="ko-KR" dirty="0"/>
              <a:t>.</a:t>
            </a:r>
          </a:p>
          <a:p>
            <a:pPr lvl="1"/>
            <a:endParaRPr lang="en-US" altLang="ko-KR" dirty="0"/>
          </a:p>
          <a:p>
            <a:r>
              <a:rPr lang="ko-KR" altLang="en-US" dirty="0"/>
              <a:t>역참조 연산자 없이 함수 포인터를 직접 함수 이름인 것처럼 사용할 수도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BC1BE71-E634-4E8A-BEC3-2F41283CA2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446A2-0B54-48F5-BBEB-C99DC269DB72}" type="slidenum">
              <a:rPr lang="ko-KR" altLang="en-US" smtClean="0"/>
              <a:pPr/>
              <a:t>46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D59134B-8F3F-42BF-8837-D885552168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5720" b="5264"/>
          <a:stretch/>
        </p:blipFill>
        <p:spPr>
          <a:xfrm>
            <a:off x="8085119" y="1417894"/>
            <a:ext cx="3290085" cy="72587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7EE8BD4-677A-4D77-B7C7-043BE81107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5575"/>
          <a:stretch/>
        </p:blipFill>
        <p:spPr>
          <a:xfrm>
            <a:off x="8085118" y="2703122"/>
            <a:ext cx="3290085" cy="72587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9D533BE3-68E0-48E7-AC84-38137A0DDA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2213" y="3968115"/>
            <a:ext cx="7127573" cy="2524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27214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22C146-18BC-4B89-BEAA-05FB97834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함수 포인터의 변경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1E8F9BF-7CC5-4631-9597-6A45820EF7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함수 포인터도 변수이므로 값을 변경할 수 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함수 포인터가 다른 함수를 가리키게 만들 수 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함수 포인터의 원형과 함수 포인터가 가리키는 함수의 원형이 같아야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44596B4-2079-4F16-83C0-7FE3CD362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446A2-0B54-48F5-BBEB-C99DC269DB72}" type="slidenum">
              <a:rPr lang="ko-KR" altLang="en-US" smtClean="0"/>
              <a:pPr/>
              <a:t>47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79C2533-0D68-4AD1-9E78-5FA6157FE9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754"/>
          <a:stretch/>
        </p:blipFill>
        <p:spPr>
          <a:xfrm>
            <a:off x="996967" y="3656958"/>
            <a:ext cx="3080740" cy="16342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F5E723E-2139-4D75-BFBE-8E171BDE04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9204" y="2962201"/>
            <a:ext cx="6072142" cy="3785944"/>
          </a:xfrm>
          <a:prstGeom prst="rect">
            <a:avLst/>
          </a:prstGeom>
        </p:spPr>
      </p:pic>
      <p:sp>
        <p:nvSpPr>
          <p:cNvPr id="7" name="말풍선: 모서리가 둥근 사각형 6">
            <a:extLst>
              <a:ext uri="{FF2B5EF4-FFF2-40B4-BE49-F238E27FC236}">
                <a16:creationId xmlns:a16="http://schemas.microsoft.com/office/drawing/2014/main" id="{D0B37D64-ABF5-490C-AE61-7A14498F1EED}"/>
              </a:ext>
            </a:extLst>
          </p:cNvPr>
          <p:cNvSpPr/>
          <p:nvPr/>
        </p:nvSpPr>
        <p:spPr>
          <a:xfrm>
            <a:off x="1571297" y="5535715"/>
            <a:ext cx="1876754" cy="670945"/>
          </a:xfrm>
          <a:prstGeom prst="wedgeRoundRectCallout">
            <a:avLst>
              <a:gd name="adj1" fmla="val -43782"/>
              <a:gd name="adj2" fmla="val -99029"/>
              <a:gd name="adj3" fmla="val 16667"/>
            </a:avLst>
          </a:prstGeom>
          <a:solidFill>
            <a:srgbClr val="FFFFFF"/>
          </a:solidFill>
          <a:ln w="190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" tIns="18000" rIns="18000" bIns="18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pf</a:t>
            </a:r>
            <a:r>
              <a:rPr lang="ko-KR" altLang="en-US" dirty="0">
                <a:solidFill>
                  <a:schemeClr val="tx1"/>
                </a:solidFill>
              </a:rPr>
              <a:t>가 가리키는 </a:t>
            </a:r>
            <a:r>
              <a:rPr lang="en-US" altLang="ko-KR" dirty="0">
                <a:solidFill>
                  <a:schemeClr val="tx1"/>
                </a:solidFill>
              </a:rPr>
              <a:t>add</a:t>
            </a:r>
            <a:r>
              <a:rPr lang="ko-KR" altLang="en-US" dirty="0">
                <a:solidFill>
                  <a:schemeClr val="tx1"/>
                </a:solidFill>
              </a:rPr>
              <a:t>를 호출한다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말풍선: 모서리가 둥근 사각형 7">
            <a:extLst>
              <a:ext uri="{FF2B5EF4-FFF2-40B4-BE49-F238E27FC236}">
                <a16:creationId xmlns:a16="http://schemas.microsoft.com/office/drawing/2014/main" id="{8825C907-EB9F-4D76-A112-0D6D81D12EA4}"/>
              </a:ext>
            </a:extLst>
          </p:cNvPr>
          <p:cNvSpPr/>
          <p:nvPr/>
        </p:nvSpPr>
        <p:spPr>
          <a:xfrm>
            <a:off x="2581514" y="4062059"/>
            <a:ext cx="1836553" cy="670945"/>
          </a:xfrm>
          <a:prstGeom prst="wedgeRoundRectCallout">
            <a:avLst>
              <a:gd name="adj1" fmla="val -73344"/>
              <a:gd name="adj2" fmla="val 35836"/>
              <a:gd name="adj3" fmla="val 16667"/>
            </a:avLst>
          </a:prstGeom>
          <a:solidFill>
            <a:srgbClr val="FFFFFF"/>
          </a:solidFill>
          <a:ln w="190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" tIns="18000" rIns="18000" bIns="18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이제</a:t>
            </a:r>
            <a:r>
              <a:rPr lang="en-US" altLang="ko-KR" dirty="0">
                <a:solidFill>
                  <a:schemeClr val="tx1"/>
                </a:solidFill>
              </a:rPr>
              <a:t> pf</a:t>
            </a:r>
            <a:r>
              <a:rPr lang="ko-KR" altLang="en-US" dirty="0">
                <a:solidFill>
                  <a:schemeClr val="tx1"/>
                </a:solidFill>
              </a:rPr>
              <a:t>는 </a:t>
            </a:r>
            <a:r>
              <a:rPr lang="en-US" altLang="ko-KR" dirty="0">
                <a:solidFill>
                  <a:schemeClr val="tx1"/>
                </a:solidFill>
              </a:rPr>
              <a:t>add</a:t>
            </a:r>
            <a:r>
              <a:rPr lang="ko-KR" altLang="en-US" dirty="0">
                <a:solidFill>
                  <a:schemeClr val="tx1"/>
                </a:solidFill>
              </a:rPr>
              <a:t>를 가리킨다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말풍선: 모서리가 둥근 사각형 8">
            <a:extLst>
              <a:ext uri="{FF2B5EF4-FFF2-40B4-BE49-F238E27FC236}">
                <a16:creationId xmlns:a16="http://schemas.microsoft.com/office/drawing/2014/main" id="{901018A7-12B3-413D-87CA-084A01C8F5FA}"/>
              </a:ext>
            </a:extLst>
          </p:cNvPr>
          <p:cNvSpPr/>
          <p:nvPr/>
        </p:nvSpPr>
        <p:spPr>
          <a:xfrm>
            <a:off x="1682486" y="2841869"/>
            <a:ext cx="1349576" cy="670945"/>
          </a:xfrm>
          <a:prstGeom prst="wedgeRoundRectCallout">
            <a:avLst>
              <a:gd name="adj1" fmla="val -46251"/>
              <a:gd name="adj2" fmla="val 85524"/>
              <a:gd name="adj3" fmla="val 16667"/>
            </a:avLst>
          </a:prstGeom>
          <a:solidFill>
            <a:srgbClr val="FFFFFF"/>
          </a:solidFill>
          <a:ln w="190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" tIns="18000" rIns="18000" bIns="18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pf</a:t>
            </a:r>
            <a:r>
              <a:rPr lang="ko-KR" altLang="en-US" dirty="0">
                <a:solidFill>
                  <a:schemeClr val="tx1"/>
                </a:solidFill>
              </a:rPr>
              <a:t>와 원형이 같은 함수</a:t>
            </a:r>
          </a:p>
        </p:txBody>
      </p:sp>
    </p:spTree>
    <p:extLst>
      <p:ext uri="{BB962C8B-B14F-4D97-AF65-F5344CB8AC3E}">
        <p14:creationId xmlns:p14="http://schemas.microsoft.com/office/powerpoint/2010/main" val="404584765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382D57-3586-467A-8454-B829ECB53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11-7 : </a:t>
            </a:r>
            <a:r>
              <a:rPr lang="ko-KR" altLang="en-US" dirty="0"/>
              <a:t>함수 포인터의 선언 및 사용 </a:t>
            </a:r>
            <a:r>
              <a:rPr lang="en-US" altLang="ko-KR" dirty="0"/>
              <a:t>(1/3)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6BB19F9-CD63-4472-AA1B-3CDF844147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9EE1F9A-5D46-442B-B3BC-52248B1D86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446A2-0B54-48F5-BBEB-C99DC269DB72}" type="slidenum">
              <a:rPr lang="ko-KR" altLang="en-US" smtClean="0"/>
              <a:pPr/>
              <a:t>48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CF5F37D-74D3-4A6B-A695-853B1D47CC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359"/>
          <a:stretch/>
        </p:blipFill>
        <p:spPr>
          <a:xfrm>
            <a:off x="838199" y="1391920"/>
            <a:ext cx="9498923" cy="5212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26061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382D57-3586-467A-8454-B829ECB53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11-7 : </a:t>
            </a:r>
            <a:r>
              <a:rPr lang="ko-KR" altLang="en-US" dirty="0"/>
              <a:t>함수 포인터의 선언 및 사용 </a:t>
            </a:r>
            <a:r>
              <a:rPr lang="en-US" altLang="ko-KR" dirty="0"/>
              <a:t>(2/3)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6BB19F9-CD63-4472-AA1B-3CDF844147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9EE1F9A-5D46-442B-B3BC-52248B1D86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446A2-0B54-48F5-BBEB-C99DC269DB72}" type="slidenum">
              <a:rPr lang="ko-KR" altLang="en-US" smtClean="0"/>
              <a:pPr/>
              <a:t>49</a:t>
            </a:fld>
            <a:endParaRPr lang="ko-KR" altLang="en-US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A163D179-6567-458C-A75F-26EC7D9CBB4C}"/>
              </a:ext>
            </a:extLst>
          </p:cNvPr>
          <p:cNvGrpSpPr/>
          <p:nvPr/>
        </p:nvGrpSpPr>
        <p:grpSpPr>
          <a:xfrm>
            <a:off x="838200" y="1391921"/>
            <a:ext cx="9763760" cy="5240654"/>
            <a:chOff x="628650" y="1370013"/>
            <a:chExt cx="6515100" cy="3525837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87EE5711-E00E-408B-A633-4D3E87E05B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46"/>
            <a:stretch/>
          </p:blipFill>
          <p:spPr>
            <a:xfrm>
              <a:off x="628650" y="1370013"/>
              <a:ext cx="6515100" cy="2257425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9B50D393-01A1-401B-8524-38A3973B5B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4202" b="66372"/>
            <a:stretch/>
          </p:blipFill>
          <p:spPr>
            <a:xfrm>
              <a:off x="628650" y="3627438"/>
              <a:ext cx="6515100" cy="12684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210311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F7FD29-882F-42F1-86EA-BD2DA1807F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변수의 특성 </a:t>
            </a:r>
            <a:r>
              <a:rPr lang="en-US" altLang="ko-KR" dirty="0"/>
              <a:t>(3/4)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04A4F28-D35F-46E7-A439-E9F50EEF7D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1921"/>
            <a:ext cx="10515600" cy="5212080"/>
          </a:xfrm>
        </p:spPr>
        <p:txBody>
          <a:bodyPr>
            <a:noAutofit/>
          </a:bodyPr>
          <a:lstStyle/>
          <a:p>
            <a:r>
              <a:rPr lang="ko-KR" altLang="en-US" dirty="0"/>
              <a:t>변수의 </a:t>
            </a:r>
            <a:r>
              <a:rPr lang="ko-KR" altLang="en-US" b="1" dirty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생존 기간</a:t>
            </a:r>
            <a:r>
              <a:rPr lang="en-US" altLang="ko-KR" b="1" dirty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(lifetime)</a:t>
            </a:r>
          </a:p>
          <a:p>
            <a:pPr lvl="1"/>
            <a:r>
              <a:rPr lang="ko-KR" altLang="en-US" dirty="0"/>
              <a:t>변수가 언제 생성되고 소멸되는지</a:t>
            </a:r>
            <a:endParaRPr lang="en-US" altLang="ko-KR" dirty="0"/>
          </a:p>
          <a:p>
            <a:pPr lvl="1"/>
            <a:r>
              <a:rPr lang="ko-KR" altLang="en-US" b="1" dirty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자동 할당</a:t>
            </a:r>
            <a:endParaRPr lang="en-US" altLang="ko-KR" b="1" dirty="0">
              <a:solidFill>
                <a:schemeClr val="accent5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2"/>
            <a:r>
              <a:rPr lang="ko-KR" altLang="en-US" dirty="0"/>
              <a:t>블록에 들어갈 때 메모리가 생성되고 블록을 빠져 나갈 때 메모리가 소멸</a:t>
            </a:r>
            <a:endParaRPr lang="en-US" altLang="ko-KR" dirty="0"/>
          </a:p>
          <a:p>
            <a:pPr lvl="2"/>
            <a:r>
              <a:rPr lang="ko-KR" altLang="en-US" dirty="0"/>
              <a:t>메모리의 스택</a:t>
            </a:r>
            <a:r>
              <a:rPr lang="en-US" altLang="ko-KR" dirty="0"/>
              <a:t>(stack) </a:t>
            </a:r>
            <a:r>
              <a:rPr lang="ko-KR" altLang="en-US" dirty="0"/>
              <a:t>영역에 생성</a:t>
            </a:r>
            <a:endParaRPr lang="en-US" altLang="ko-KR" dirty="0"/>
          </a:p>
          <a:p>
            <a:pPr lvl="1"/>
            <a:r>
              <a:rPr lang="ko-KR" altLang="en-US" b="1" dirty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정적 할당</a:t>
            </a:r>
            <a:endParaRPr lang="en-US" altLang="ko-KR" b="1" dirty="0">
              <a:solidFill>
                <a:schemeClr val="accent5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2"/>
            <a:r>
              <a:rPr lang="ko-KR" altLang="en-US" dirty="0"/>
              <a:t>프로그램이 시작될 때 메모리가 생성되고</a:t>
            </a:r>
            <a:r>
              <a:rPr lang="en-US" altLang="ko-KR" dirty="0"/>
              <a:t>, </a:t>
            </a:r>
            <a:r>
              <a:rPr lang="ko-KR" altLang="en-US" dirty="0"/>
              <a:t>프로그램이 종료될 때 메모리가 소멸</a:t>
            </a:r>
            <a:endParaRPr lang="en-US" altLang="ko-KR" dirty="0"/>
          </a:p>
          <a:p>
            <a:pPr lvl="2"/>
            <a:r>
              <a:rPr lang="ko-KR" altLang="en-US" dirty="0"/>
              <a:t>정적 메모리</a:t>
            </a:r>
            <a:r>
              <a:rPr lang="en-US" altLang="ko-KR" dirty="0"/>
              <a:t>(static memory) </a:t>
            </a:r>
            <a:r>
              <a:rPr lang="ko-KR" altLang="en-US" dirty="0"/>
              <a:t>영역에 생성</a:t>
            </a:r>
            <a:endParaRPr lang="en-US" altLang="ko-KR" dirty="0"/>
          </a:p>
          <a:p>
            <a:pPr lvl="1"/>
            <a:r>
              <a:rPr lang="ko-KR" altLang="en-US" b="1" dirty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동적 할당</a:t>
            </a:r>
            <a:endParaRPr lang="en-US" altLang="ko-KR" b="1" dirty="0">
              <a:solidFill>
                <a:schemeClr val="accent5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2"/>
            <a:r>
              <a:rPr lang="ko-KR" altLang="en-US" dirty="0"/>
              <a:t>프로그래머가 원하는 시점에 메모리를 할당하고</a:t>
            </a:r>
            <a:r>
              <a:rPr lang="en-US" altLang="ko-KR" dirty="0"/>
              <a:t>, </a:t>
            </a:r>
            <a:r>
              <a:rPr lang="ko-KR" altLang="en-US" dirty="0"/>
              <a:t>원하는 시점에 해제</a:t>
            </a:r>
            <a:endParaRPr lang="en-US" altLang="ko-KR" dirty="0"/>
          </a:p>
          <a:p>
            <a:pPr lvl="2"/>
            <a:r>
              <a:rPr lang="ko-KR" altLang="en-US" dirty="0"/>
              <a:t>메모리의 </a:t>
            </a:r>
            <a:r>
              <a:rPr lang="ko-KR" altLang="en-US" dirty="0" err="1"/>
              <a:t>힙</a:t>
            </a:r>
            <a:r>
              <a:rPr lang="en-US" altLang="ko-KR" dirty="0"/>
              <a:t>(heap) </a:t>
            </a:r>
            <a:r>
              <a:rPr lang="ko-KR" altLang="en-US" dirty="0"/>
              <a:t>영역에 생성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FA32045-0420-47AC-A508-20AE457C47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446A2-0B54-48F5-BBEB-C99DC269DB72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275135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382D57-3586-467A-8454-B829ECB53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11-7 : </a:t>
            </a:r>
            <a:r>
              <a:rPr lang="ko-KR" altLang="en-US" dirty="0"/>
              <a:t>함수 포인터의 선언 및 사용 </a:t>
            </a:r>
            <a:r>
              <a:rPr lang="en-US" altLang="ko-KR" dirty="0"/>
              <a:t>(2/3)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6BB19F9-CD63-4472-AA1B-3CDF844147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9EE1F9A-5D46-442B-B3BC-52248B1D86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446A2-0B54-48F5-BBEB-C99DC269DB72}" type="slidenum">
              <a:rPr lang="ko-KR" altLang="en-US" smtClean="0"/>
              <a:pPr/>
              <a:t>50</a:t>
            </a:fld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B50D393-01A1-401B-8524-38A3973B5B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9436" r="4202"/>
          <a:stretch/>
        </p:blipFill>
        <p:spPr>
          <a:xfrm>
            <a:off x="838200" y="1365747"/>
            <a:ext cx="10344150" cy="344437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39ABEDF-5BE0-4272-BBF9-078CCC88D4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5850" y="4257550"/>
            <a:ext cx="2647950" cy="2346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32730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2DBA3F-326E-4A0D-8EBE-CF198FC59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함수 포인터형 </a:t>
            </a:r>
            <a:r>
              <a:rPr lang="en-US" altLang="ko-KR" dirty="0"/>
              <a:t>(1/2)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1BB20E9-5471-4B6E-9224-EE94E7205B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0090D48-C224-401A-9D6B-FBD6C665E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446A2-0B54-48F5-BBEB-C99DC269DB72}" type="slidenum">
              <a:rPr lang="ko-KR" altLang="en-US" smtClean="0"/>
              <a:pPr/>
              <a:t>51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246983D-ADEB-4D34-8D4D-5E4CDF685D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91922"/>
            <a:ext cx="5768083" cy="135334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EC0A185-07AA-4984-B293-BB2DB66228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4553" y="2901332"/>
            <a:ext cx="8511775" cy="3774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2256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A5829A-F401-47A7-8D45-86CA8E9BB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함수 포인터형 </a:t>
            </a:r>
            <a:r>
              <a:rPr lang="en-US" altLang="ko-KR" dirty="0"/>
              <a:t>(2/2)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0063B26-C62F-4240-9FF8-77AF4A54EF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함수 포인터형의 변수를 선언할 수 있다</a:t>
            </a:r>
            <a:r>
              <a:rPr lang="en-US" altLang="ko-KR" dirty="0"/>
              <a:t>.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함수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포인터 변수</a:t>
            </a:r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endParaRPr lang="en-US" altLang="ko-KR" dirty="0">
              <a:sym typeface="Wingdings" panose="05000000000000000000" pitchFamily="2" charset="2"/>
            </a:endParaRPr>
          </a:p>
          <a:p>
            <a:r>
              <a:rPr lang="ko-KR" altLang="en-US" dirty="0">
                <a:sym typeface="Wingdings" panose="05000000000000000000" pitchFamily="2" charset="2"/>
              </a:rPr>
              <a:t>매개변수가 </a:t>
            </a:r>
            <a:r>
              <a:rPr lang="ko-KR" altLang="en-US" dirty="0" err="1">
                <a:sym typeface="Wingdings" panose="05000000000000000000" pitchFamily="2" charset="2"/>
              </a:rPr>
              <a:t>구조체형일</a:t>
            </a:r>
            <a:r>
              <a:rPr lang="ko-KR" altLang="en-US" dirty="0">
                <a:sym typeface="Wingdings" panose="05000000000000000000" pitchFamily="2" charset="2"/>
              </a:rPr>
              <a:t> 때는 구조체 정의 후에 함수 포인터형을 정의해야 한다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3547207-D27E-4E57-A6A1-93429C64AC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446A2-0B54-48F5-BBEB-C99DC269DB72}" type="slidenum">
              <a:rPr lang="ko-KR" altLang="en-US" smtClean="0"/>
              <a:pPr/>
              <a:t>52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49D23A0-4B68-46EB-8657-EC5946DC99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448" b="13626"/>
          <a:stretch/>
        </p:blipFill>
        <p:spPr>
          <a:xfrm>
            <a:off x="1149527" y="1978027"/>
            <a:ext cx="8835241" cy="53657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8FA5C27-FAE8-4677-BE1E-2224791C31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293" b="7382"/>
          <a:stretch/>
        </p:blipFill>
        <p:spPr>
          <a:xfrm>
            <a:off x="1162049" y="2717802"/>
            <a:ext cx="8835241" cy="88030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B6ECF61B-32B5-4C94-ACED-A7189C9063A0}"/>
              </a:ext>
            </a:extLst>
          </p:cNvPr>
          <p:cNvSpPr/>
          <p:nvPr/>
        </p:nvSpPr>
        <p:spPr>
          <a:xfrm>
            <a:off x="1162049" y="4898557"/>
            <a:ext cx="5324475" cy="159431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r>
              <a:rPr lang="en-US" altLang="ko-KR" dirty="0">
                <a:solidFill>
                  <a:srgbClr val="1341FF"/>
                </a:solidFill>
                <a:latin typeface="Consolas" panose="020B0609020204030204" pitchFamily="49" charset="0"/>
              </a:rPr>
              <a:t>typedef struct </a:t>
            </a:r>
            <a:r>
              <a:rPr lang="en-US" altLang="ko-KR" dirty="0">
                <a:solidFill>
                  <a:srgbClr val="3BACB9"/>
                </a:solidFill>
                <a:latin typeface="Consolas" panose="020B0609020204030204" pitchFamily="49" charset="0"/>
              </a:rPr>
              <a:t>point 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ko-KR" dirty="0">
                <a:solidFill>
                  <a:srgbClr val="1341FF"/>
                </a:solidFill>
                <a:latin typeface="Consolas" panose="020B0609020204030204" pitchFamily="49" charset="0"/>
              </a:rPr>
              <a:t>    int 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x, y;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} </a:t>
            </a:r>
            <a:r>
              <a:rPr lang="en-US" altLang="ko-KR" dirty="0">
                <a:solidFill>
                  <a:srgbClr val="3BACB9"/>
                </a:solidFill>
                <a:latin typeface="Consolas" panose="020B0609020204030204" pitchFamily="49" charset="0"/>
              </a:rPr>
              <a:t>POINT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1341FF"/>
                </a:solidFill>
                <a:latin typeface="Consolas" panose="020B0609020204030204" pitchFamily="49" charset="0"/>
              </a:rPr>
              <a:t>typedef void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(*</a:t>
            </a:r>
            <a:r>
              <a:rPr lang="en-US" altLang="ko-KR" dirty="0">
                <a:solidFill>
                  <a:srgbClr val="3BACB9"/>
                </a:solidFill>
                <a:latin typeface="Consolas" panose="020B0609020204030204" pitchFamily="49" charset="0"/>
              </a:rPr>
              <a:t>PFPRINT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)(</a:t>
            </a:r>
            <a:r>
              <a:rPr lang="en-US" altLang="ko-KR" dirty="0">
                <a:solidFill>
                  <a:srgbClr val="1341FF"/>
                </a:solidFill>
                <a:latin typeface="Consolas" panose="020B0609020204030204" pitchFamily="49" charset="0"/>
              </a:rPr>
              <a:t>const </a:t>
            </a:r>
            <a:r>
              <a:rPr lang="en-US" altLang="ko-KR" dirty="0">
                <a:solidFill>
                  <a:srgbClr val="3BACB9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POINT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*); 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</p:txBody>
      </p:sp>
      <p:sp>
        <p:nvSpPr>
          <p:cNvPr id="9" name="말풍선: 모서리가 둥근 사각형 8">
            <a:extLst>
              <a:ext uri="{FF2B5EF4-FFF2-40B4-BE49-F238E27FC236}">
                <a16:creationId xmlns:a16="http://schemas.microsoft.com/office/drawing/2014/main" id="{1E6D88F3-074E-4C10-9702-0F9C5A62C349}"/>
              </a:ext>
            </a:extLst>
          </p:cNvPr>
          <p:cNvSpPr/>
          <p:nvPr/>
        </p:nvSpPr>
        <p:spPr>
          <a:xfrm>
            <a:off x="6486524" y="6055302"/>
            <a:ext cx="1806627" cy="548699"/>
          </a:xfrm>
          <a:prstGeom prst="wedgeRoundRectCallout">
            <a:avLst>
              <a:gd name="adj1" fmla="val -73914"/>
              <a:gd name="adj2" fmla="val -25870"/>
              <a:gd name="adj3" fmla="val 16667"/>
            </a:avLst>
          </a:prstGeom>
          <a:solidFill>
            <a:srgbClr val="FFFFFF"/>
          </a:solidFill>
          <a:ln w="190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" tIns="18000" rIns="18000" bIns="18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매개변수가 </a:t>
            </a:r>
            <a:r>
              <a:rPr lang="ko-KR" altLang="en-US" dirty="0" err="1">
                <a:solidFill>
                  <a:schemeClr val="tx1"/>
                </a:solidFill>
              </a:rPr>
              <a:t>구조체형인</a:t>
            </a:r>
            <a:r>
              <a:rPr lang="ko-KR" altLang="en-US" dirty="0">
                <a:solidFill>
                  <a:schemeClr val="tx1"/>
                </a:solidFill>
              </a:rPr>
              <a:t> 경우</a:t>
            </a:r>
          </a:p>
        </p:txBody>
      </p:sp>
      <p:sp>
        <p:nvSpPr>
          <p:cNvPr id="10" name="말풍선: 모서리가 둥근 사각형 9">
            <a:extLst>
              <a:ext uri="{FF2B5EF4-FFF2-40B4-BE49-F238E27FC236}">
                <a16:creationId xmlns:a16="http://schemas.microsoft.com/office/drawing/2014/main" id="{D98D3CC5-3573-4B77-9263-BB532B00936C}"/>
              </a:ext>
            </a:extLst>
          </p:cNvPr>
          <p:cNvSpPr/>
          <p:nvPr/>
        </p:nvSpPr>
        <p:spPr>
          <a:xfrm>
            <a:off x="4663833" y="5036127"/>
            <a:ext cx="1806627" cy="548699"/>
          </a:xfrm>
          <a:prstGeom prst="wedgeRoundRectCallout">
            <a:avLst>
              <a:gd name="adj1" fmla="val -73914"/>
              <a:gd name="adj2" fmla="val -25870"/>
              <a:gd name="adj3" fmla="val 16667"/>
            </a:avLst>
          </a:prstGeom>
          <a:solidFill>
            <a:srgbClr val="FFFFFF"/>
          </a:solidFill>
          <a:ln w="190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" tIns="18000" rIns="18000" bIns="18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구조체를 먼저 정의해야 한다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399169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D160EB-F23B-4A86-8BCA-C3E62078A2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11-8 : </a:t>
            </a:r>
            <a:r>
              <a:rPr lang="ko-KR" altLang="en-US" dirty="0"/>
              <a:t>함수 포인터형의 정의 및 사용 </a:t>
            </a:r>
            <a:r>
              <a:rPr lang="en-US" altLang="ko-KR" dirty="0"/>
              <a:t>(1/3)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0D858AF-0E19-4C71-972A-A584F0FE99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1D65D20-82E5-427D-824F-F16832CF9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446A2-0B54-48F5-BBEB-C99DC269DB72}" type="slidenum">
              <a:rPr lang="ko-KR" altLang="en-US" smtClean="0"/>
              <a:pPr/>
              <a:t>53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7310606-6B75-4AD4-97C9-3E9CC36050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53" r="49498" b="43923"/>
          <a:stretch/>
        </p:blipFill>
        <p:spPr>
          <a:xfrm>
            <a:off x="838200" y="1391921"/>
            <a:ext cx="6457950" cy="2888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58943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D160EB-F23B-4A86-8BCA-C3E62078A2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11-8 : </a:t>
            </a:r>
            <a:r>
              <a:rPr lang="ko-KR" altLang="en-US" dirty="0"/>
              <a:t>함수 포인터형의 정의 및 사용 </a:t>
            </a:r>
            <a:r>
              <a:rPr lang="en-US" altLang="ko-KR" dirty="0"/>
              <a:t>(2/3)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0D858AF-0E19-4C71-972A-A584F0FE99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1D65D20-82E5-427D-824F-F16832CF9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446A2-0B54-48F5-BBEB-C99DC269DB72}" type="slidenum">
              <a:rPr lang="ko-KR" altLang="en-US" smtClean="0"/>
              <a:pPr/>
              <a:t>54</a:t>
            </a:fld>
            <a:endParaRPr lang="ko-KR" altLang="en-US" dirty="0"/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9A3F078F-E80A-4DBF-86E9-7E6FF1C73727}"/>
              </a:ext>
            </a:extLst>
          </p:cNvPr>
          <p:cNvGrpSpPr/>
          <p:nvPr/>
        </p:nvGrpSpPr>
        <p:grpSpPr>
          <a:xfrm>
            <a:off x="838200" y="1391921"/>
            <a:ext cx="8982075" cy="5211762"/>
            <a:chOff x="638175" y="1370013"/>
            <a:chExt cx="6381751" cy="4324350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CEE27033-60CD-42A4-A9A0-5C77C4137A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49"/>
            <a:stretch/>
          </p:blipFill>
          <p:spPr>
            <a:xfrm>
              <a:off x="638175" y="1370013"/>
              <a:ext cx="6381750" cy="1343025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4A172016-AB54-49C3-941F-D021AE093C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10308"/>
            <a:stretch/>
          </p:blipFill>
          <p:spPr>
            <a:xfrm>
              <a:off x="638176" y="2713038"/>
              <a:ext cx="6381750" cy="29813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5036942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D160EB-F23B-4A86-8BCA-C3E62078A2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11-8 : </a:t>
            </a:r>
            <a:r>
              <a:rPr lang="ko-KR" altLang="en-US" dirty="0"/>
              <a:t>함수 포인터형의 정의 및 사용 </a:t>
            </a:r>
            <a:r>
              <a:rPr lang="en-US" altLang="ko-KR" dirty="0"/>
              <a:t>(3/3)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0D858AF-0E19-4C71-972A-A584F0FE99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1D65D20-82E5-427D-824F-F16832CF9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446A2-0B54-48F5-BBEB-C99DC269DB72}" type="slidenum">
              <a:rPr lang="ko-KR" altLang="en-US" smtClean="0"/>
              <a:pPr/>
              <a:t>55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B11D82F-5F86-43E1-875C-7510882A9D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1" y="1391921"/>
            <a:ext cx="8858250" cy="538236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DF7A839-5B54-4FA0-B854-7E46C1397E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2050" y="4902052"/>
            <a:ext cx="2571750" cy="1730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28248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3FDAF1-717C-4E80-8C3B-8EBA3AB42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함수 포인터 배열 </a:t>
            </a:r>
            <a:r>
              <a:rPr lang="en-US" altLang="ko-KR" dirty="0"/>
              <a:t>(1/3)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21C1BA8-9352-47EE-BE65-1C1C5C9482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원형이 같고 함께 사용되는 함수들을 함수 포인터 배열에 원소로 저장하고 사용할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93DC0D4-A52F-43D0-B313-5CA851668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446A2-0B54-48F5-BBEB-C99DC269DB72}" type="slidenum">
              <a:rPr lang="ko-KR" altLang="en-US" smtClean="0"/>
              <a:pPr/>
              <a:t>56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435019B-0CD4-48A2-99F1-A22501E6BE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0788" y="2291137"/>
            <a:ext cx="7376768" cy="4384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38069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1AE4B7-F34C-49AF-817A-65653BFDF9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함수 포인터 배열 </a:t>
            </a:r>
            <a:r>
              <a:rPr lang="en-US" altLang="ko-KR" dirty="0"/>
              <a:t>(2/3)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114B667-971B-47E4-BD90-44CC3B46DA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원형이 같은 함수들의 주소를 함수 포인터 배열에 저장한 경우</a:t>
            </a:r>
            <a:r>
              <a:rPr lang="en-US" altLang="ko-KR" dirty="0"/>
              <a:t>, </a:t>
            </a:r>
            <a:r>
              <a:rPr lang="ko-KR" altLang="en-US" dirty="0"/>
              <a:t>함수 포인터 배열을 이용해서 함수들을 호출할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AFFC925-2559-4528-8603-5C9E2EDB6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446A2-0B54-48F5-BBEB-C99DC269DB72}" type="slidenum">
              <a:rPr lang="ko-KR" altLang="en-US" smtClean="0"/>
              <a:pPr/>
              <a:t>57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940BC9B-4C98-4071-8ACF-9013123EFB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4504" y="2405650"/>
            <a:ext cx="9380146" cy="206279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7803592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48A5E8-1EAB-43A1-BC00-3A4E2FFAA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함수 포인터 배열 </a:t>
            </a:r>
            <a:r>
              <a:rPr lang="en-US" altLang="ko-KR" dirty="0"/>
              <a:t>(3/3)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6E2205B-D289-4705-85B8-C12CF6ED0E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7C17252-4EF1-4707-BFC5-8422896898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446A2-0B54-48F5-BBEB-C99DC269DB72}" type="slidenum">
              <a:rPr lang="ko-KR" altLang="en-US" smtClean="0"/>
              <a:pPr/>
              <a:t>58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63ECC5D-11EA-4679-BC15-C243DE6AA8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4019" y="1641427"/>
            <a:ext cx="8583912" cy="4962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87785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41C6C3-C4DA-47BE-8D8F-7A2B99757F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11-9 : </a:t>
            </a:r>
            <a:r>
              <a:rPr lang="ko-KR" altLang="en-US" dirty="0"/>
              <a:t>함수 포인터 배열의 사용 </a:t>
            </a:r>
            <a:r>
              <a:rPr lang="en-US" altLang="ko-KR" dirty="0"/>
              <a:t>(1/4)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F6B5D27-59C7-44A6-B8FE-688E752229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15CB62D-07B1-4912-AECC-92E7C64E87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446A2-0B54-48F5-BBEB-C99DC269DB72}" type="slidenum">
              <a:rPr lang="ko-KR" altLang="en-US" smtClean="0"/>
              <a:pPr/>
              <a:t>59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507FA69-E8A7-4ECF-B4BB-1119AB53C4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7456" b="49974"/>
          <a:stretch/>
        </p:blipFill>
        <p:spPr>
          <a:xfrm>
            <a:off x="242298" y="1391919"/>
            <a:ext cx="5751558" cy="350885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B640CA4-8C6A-43EB-8980-A6AD2A6E90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026" r="47456" b="-52"/>
          <a:stretch/>
        </p:blipFill>
        <p:spPr>
          <a:xfrm>
            <a:off x="6095999" y="1391919"/>
            <a:ext cx="5751558" cy="3508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5641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06BEDE-B05A-4F22-9AAB-56CDF0765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변수의 특성 </a:t>
            </a:r>
            <a:r>
              <a:rPr lang="en-US" altLang="ko-KR" dirty="0"/>
              <a:t>(4/4)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D5B0C5E-540A-4F74-9D03-90D1694F39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변수의 </a:t>
            </a:r>
            <a:r>
              <a:rPr lang="ko-KR" altLang="en-US" b="1" dirty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연결 특성</a:t>
            </a:r>
            <a:r>
              <a:rPr lang="en-US" altLang="ko-KR" b="1" dirty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(linkage) </a:t>
            </a:r>
          </a:p>
          <a:p>
            <a:pPr lvl="1"/>
            <a:r>
              <a:rPr lang="ko-KR" altLang="en-US" dirty="0"/>
              <a:t>변수를 하나의 소스 파일에서만 사용할 수 있을지</a:t>
            </a:r>
            <a:r>
              <a:rPr lang="en-US" altLang="ko-KR" dirty="0"/>
              <a:t>, </a:t>
            </a:r>
            <a:r>
              <a:rPr lang="ko-KR" altLang="en-US" dirty="0"/>
              <a:t>프로그램 전체에서 사용할 수 있는지를 결정</a:t>
            </a:r>
            <a:endParaRPr lang="en-US" altLang="ko-KR" dirty="0"/>
          </a:p>
          <a:p>
            <a:pPr lvl="1"/>
            <a:r>
              <a:rPr lang="ko-KR" altLang="en-US" dirty="0"/>
              <a:t>전역 변수만 연결 특성을 가질 수 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b="1" dirty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내부 연결</a:t>
            </a:r>
            <a:endParaRPr lang="en-US" altLang="ko-KR" b="1" dirty="0">
              <a:solidFill>
                <a:schemeClr val="accent5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2"/>
            <a:r>
              <a:rPr lang="ko-KR" altLang="en-US" dirty="0"/>
              <a:t>전역 변수를 하나의 소스 파일에서만 사용하도록 제한</a:t>
            </a:r>
            <a:endParaRPr lang="en-US" altLang="ko-KR" dirty="0"/>
          </a:p>
          <a:p>
            <a:pPr lvl="2"/>
            <a:r>
              <a:rPr lang="en-US" altLang="ko-KR" dirty="0"/>
              <a:t>static </a:t>
            </a:r>
            <a:r>
              <a:rPr lang="ko-KR" altLang="en-US" dirty="0"/>
              <a:t>키워드를 이용</a:t>
            </a:r>
            <a:endParaRPr lang="en-US" altLang="ko-KR" dirty="0"/>
          </a:p>
          <a:p>
            <a:pPr lvl="1"/>
            <a:r>
              <a:rPr lang="ko-KR" altLang="en-US" b="1" dirty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외부 연결</a:t>
            </a:r>
            <a:endParaRPr lang="en-US" altLang="ko-KR" b="1" dirty="0">
              <a:solidFill>
                <a:schemeClr val="accent5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2"/>
            <a:r>
              <a:rPr lang="ko-KR" altLang="en-US" dirty="0"/>
              <a:t>전역 변수를 프로그램 전체에서 사용할 수 있게 만든다</a:t>
            </a:r>
            <a:r>
              <a:rPr lang="en-US" altLang="ko-KR" dirty="0"/>
              <a:t>.</a:t>
            </a:r>
          </a:p>
          <a:p>
            <a:pPr lvl="2"/>
            <a:r>
              <a:rPr lang="ko-KR" altLang="en-US" dirty="0"/>
              <a:t>전역 변수는 디폴트로 외부 연결 특성을 갖는다</a:t>
            </a:r>
            <a:r>
              <a:rPr lang="en-US" altLang="ko-KR" dirty="0"/>
              <a:t>.</a:t>
            </a:r>
          </a:p>
          <a:p>
            <a:pPr lvl="2"/>
            <a:r>
              <a:rPr lang="ko-KR" altLang="en-US" dirty="0"/>
              <a:t>다른 소스 파일에 선언된 전역 변수를 참조하려면 전역 변수에 대한 </a:t>
            </a:r>
            <a:r>
              <a:rPr lang="en-US" altLang="ko-KR" dirty="0"/>
              <a:t>extern </a:t>
            </a:r>
            <a:r>
              <a:rPr lang="ko-KR" altLang="en-US" dirty="0"/>
              <a:t>선언이 필요하다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F7901DD-EE94-4852-977D-70F27F9B98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446A2-0B54-48F5-BBEB-C99DC269DB72}" type="slidenum">
              <a:rPr lang="ko-KR" altLang="en-US" smtClean="0"/>
              <a:pPr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0860872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41C6C3-C4DA-47BE-8D8F-7A2B99757F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11-9 : </a:t>
            </a:r>
            <a:r>
              <a:rPr lang="ko-KR" altLang="en-US" dirty="0"/>
              <a:t>함수 포인터 배열의 사용 </a:t>
            </a:r>
            <a:r>
              <a:rPr lang="en-US" altLang="ko-KR" dirty="0"/>
              <a:t>(2/4)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F6B5D27-59C7-44A6-B8FE-688E752229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15CB62D-07B1-4912-AECC-92E7C64E87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446A2-0B54-48F5-BBEB-C99DC269DB72}" type="slidenum">
              <a:rPr lang="ko-KR" altLang="en-US" smtClean="0"/>
              <a:pPr/>
              <a:t>60</a:t>
            </a:fld>
            <a:endParaRPr lang="ko-KR" altLang="en-US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77F2DD36-1D0F-4CE4-9ED6-0914706A76F7}"/>
              </a:ext>
            </a:extLst>
          </p:cNvPr>
          <p:cNvGrpSpPr/>
          <p:nvPr/>
        </p:nvGrpSpPr>
        <p:grpSpPr>
          <a:xfrm>
            <a:off x="838199" y="1391921"/>
            <a:ext cx="10067925" cy="5240654"/>
            <a:chOff x="628650" y="1398588"/>
            <a:chExt cx="6791325" cy="3878262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FF7BE674-48AE-4FF8-A55B-3A72ED2B0A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57190"/>
            <a:stretch/>
          </p:blipFill>
          <p:spPr>
            <a:xfrm>
              <a:off x="628650" y="4029075"/>
              <a:ext cx="6791325" cy="1247775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0060526A-F338-4B09-94C0-40DB5854CC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2595"/>
            <a:stretch/>
          </p:blipFill>
          <p:spPr>
            <a:xfrm>
              <a:off x="628650" y="1398588"/>
              <a:ext cx="6791325" cy="26479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022631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41C6C3-C4DA-47BE-8D8F-7A2B99757F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11-9 : </a:t>
            </a:r>
            <a:r>
              <a:rPr lang="ko-KR" altLang="en-US" dirty="0"/>
              <a:t>함수 포인터 배열의 사용 </a:t>
            </a:r>
            <a:r>
              <a:rPr lang="en-US" altLang="ko-KR" dirty="0"/>
              <a:t>(3/4)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F6B5D27-59C7-44A6-B8FE-688E752229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15CB62D-07B1-4912-AECC-92E7C64E87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446A2-0B54-48F5-BBEB-C99DC269DB72}" type="slidenum">
              <a:rPr lang="ko-KR" altLang="en-US" smtClean="0"/>
              <a:pPr/>
              <a:t>61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79BC16B-08D3-471B-AD35-3449703506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391921"/>
            <a:ext cx="9134475" cy="542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16317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41C6C3-C4DA-47BE-8D8F-7A2B99757F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11-9 : </a:t>
            </a:r>
            <a:r>
              <a:rPr lang="ko-KR" altLang="en-US" dirty="0"/>
              <a:t>함수 포인터 배열의 사용 </a:t>
            </a:r>
            <a:r>
              <a:rPr lang="en-US" altLang="ko-KR" dirty="0"/>
              <a:t>(4/4)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F6B5D27-59C7-44A6-B8FE-688E752229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15CB62D-07B1-4912-AECC-92E7C64E87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446A2-0B54-48F5-BBEB-C99DC269DB72}" type="slidenum">
              <a:rPr lang="ko-KR" altLang="en-US" smtClean="0"/>
              <a:pPr/>
              <a:t>62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91A9423-D1EF-4535-8597-F73BD45F58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5226" y="1371600"/>
            <a:ext cx="4781548" cy="5349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72415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E2C30E-09B1-491F-B7FD-AF1EA39D3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함수 포인터의 활용 </a:t>
            </a:r>
            <a:r>
              <a:rPr lang="en-US" altLang="ko-KR" dirty="0"/>
              <a:t>: </a:t>
            </a:r>
            <a:r>
              <a:rPr lang="en-US" altLang="ko-KR" dirty="0" err="1"/>
              <a:t>qsort</a:t>
            </a:r>
            <a:r>
              <a:rPr lang="en-US" altLang="ko-KR" dirty="0"/>
              <a:t> </a:t>
            </a:r>
            <a:r>
              <a:rPr lang="ko-KR" altLang="en-US" dirty="0"/>
              <a:t>함수 </a:t>
            </a:r>
            <a:r>
              <a:rPr lang="en-US" altLang="ko-KR" dirty="0"/>
              <a:t>(1/2)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3054997-E2BD-4D31-A57E-59C3AA5CB9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1921"/>
            <a:ext cx="3733800" cy="5212080"/>
          </a:xfrm>
        </p:spPr>
        <p:txBody>
          <a:bodyPr/>
          <a:lstStyle/>
          <a:p>
            <a:r>
              <a:rPr lang="ko-KR" altLang="en-US" dirty="0" err="1"/>
              <a:t>퀵</a:t>
            </a:r>
            <a:r>
              <a:rPr lang="ko-KR" altLang="en-US" dirty="0"/>
              <a:t> 정렬</a:t>
            </a:r>
            <a:endParaRPr lang="en-US" altLang="ko-KR" dirty="0"/>
          </a:p>
          <a:p>
            <a:pPr lvl="1"/>
            <a:r>
              <a:rPr lang="ko-KR" altLang="en-US" dirty="0"/>
              <a:t>정렬할 배열의 원소 중 하나를 선택한 다음 그 값을 키</a:t>
            </a:r>
            <a:r>
              <a:rPr lang="en-US" altLang="ko-KR" dirty="0"/>
              <a:t>(key)</a:t>
            </a:r>
            <a:r>
              <a:rPr lang="ko-KR" altLang="en-US" dirty="0"/>
              <a:t>라고 한다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정렬할 배열의 원소들을 키보다 작은 값</a:t>
            </a:r>
            <a:r>
              <a:rPr lang="en-US" altLang="ko-KR" dirty="0"/>
              <a:t>, </a:t>
            </a:r>
            <a:r>
              <a:rPr lang="ko-KR" altLang="en-US" dirty="0"/>
              <a:t>키보다 큰 값의 두 그룹으로 나눈다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두 그룹에 대해서 각각 다시 </a:t>
            </a:r>
            <a:r>
              <a:rPr lang="ko-KR" altLang="en-US" dirty="0" err="1"/>
              <a:t>퀵</a:t>
            </a:r>
            <a:r>
              <a:rPr lang="ko-KR" altLang="en-US" dirty="0"/>
              <a:t> 정렬을 수행한다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그룹 내에 값이 하나만 남을 때까지 계속 이 작업을 반복한다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D2FFE83-8948-49A5-A41C-DEE4D05FE4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446A2-0B54-48F5-BBEB-C99DC269DB72}" type="slidenum">
              <a:rPr lang="ko-KR" altLang="en-US" smtClean="0"/>
              <a:pPr/>
              <a:t>63</a:t>
            </a:fld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6CDCED6-5045-4D9B-8E53-49970B3792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4773" y="1613044"/>
            <a:ext cx="7319747" cy="4879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84653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CF08E2-2C2D-47B0-B960-3A62ECB9B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함수 포인터의 활용 </a:t>
            </a:r>
            <a:r>
              <a:rPr lang="en-US" altLang="ko-KR" dirty="0"/>
              <a:t>: </a:t>
            </a:r>
            <a:r>
              <a:rPr lang="en-US" altLang="ko-KR" dirty="0" err="1"/>
              <a:t>qsort</a:t>
            </a:r>
            <a:r>
              <a:rPr lang="en-US" altLang="ko-KR" dirty="0"/>
              <a:t> </a:t>
            </a:r>
            <a:r>
              <a:rPr lang="ko-KR" altLang="en-US" dirty="0"/>
              <a:t>함수 </a:t>
            </a:r>
            <a:r>
              <a:rPr lang="en-US" altLang="ko-KR" dirty="0"/>
              <a:t>(2/2)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80C9D18-69A9-4CC9-BA37-29F93F73B7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qsort</a:t>
            </a:r>
            <a:r>
              <a:rPr lang="en-US" altLang="ko-KR" dirty="0"/>
              <a:t> : </a:t>
            </a:r>
            <a:r>
              <a:rPr lang="ko-KR" altLang="en-US" dirty="0"/>
              <a:t>표준 </a:t>
            </a:r>
            <a:r>
              <a:rPr lang="en-US" altLang="ko-KR" dirty="0"/>
              <a:t>C </a:t>
            </a:r>
            <a:r>
              <a:rPr lang="ko-KR" altLang="en-US" dirty="0"/>
              <a:t>라이브러리 함수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r>
              <a:rPr lang="en-US" altLang="ko-KR" dirty="0" err="1">
                <a:highlight>
                  <a:srgbClr val="FFFF00"/>
                </a:highlight>
              </a:rPr>
              <a:t>ptr</a:t>
            </a:r>
            <a:r>
              <a:rPr lang="en-US" altLang="ko-KR" dirty="0"/>
              <a:t> : </a:t>
            </a:r>
            <a:r>
              <a:rPr lang="ko-KR" altLang="en-US" dirty="0"/>
              <a:t>정렬할 배열의 시작 주소 </a:t>
            </a:r>
            <a:r>
              <a:rPr lang="en-US" altLang="ko-KR" dirty="0"/>
              <a:t>(</a:t>
            </a:r>
            <a:r>
              <a:rPr lang="ko-KR" altLang="en-US" dirty="0"/>
              <a:t>기본형 배열</a:t>
            </a:r>
            <a:r>
              <a:rPr lang="en-US" altLang="ko-KR" dirty="0"/>
              <a:t>, </a:t>
            </a:r>
            <a:r>
              <a:rPr lang="ko-KR" altLang="en-US" dirty="0"/>
              <a:t>구조체 배열 등</a:t>
            </a:r>
            <a:r>
              <a:rPr lang="en-US" altLang="ko-KR" dirty="0"/>
              <a:t>)</a:t>
            </a:r>
            <a:endParaRPr lang="ko-KR" altLang="en-US" dirty="0"/>
          </a:p>
          <a:p>
            <a:pPr lvl="1"/>
            <a:r>
              <a:rPr lang="en-US" altLang="ko-KR" dirty="0">
                <a:highlight>
                  <a:srgbClr val="FFFF00"/>
                </a:highlight>
              </a:rPr>
              <a:t>count</a:t>
            </a:r>
            <a:r>
              <a:rPr lang="en-US" altLang="ko-KR" dirty="0"/>
              <a:t> : </a:t>
            </a:r>
            <a:r>
              <a:rPr lang="ko-KR" altLang="en-US" dirty="0"/>
              <a:t>정렬할 배열에 들어있는 원소의 개수</a:t>
            </a:r>
          </a:p>
          <a:p>
            <a:pPr lvl="1"/>
            <a:r>
              <a:rPr lang="en-US" altLang="ko-KR" dirty="0">
                <a:highlight>
                  <a:srgbClr val="FFFF00"/>
                </a:highlight>
              </a:rPr>
              <a:t>size</a:t>
            </a:r>
            <a:r>
              <a:rPr lang="en-US" altLang="ko-KR" dirty="0"/>
              <a:t> : </a:t>
            </a:r>
            <a:r>
              <a:rPr lang="ko-KR" altLang="en-US" dirty="0"/>
              <a:t>배열 원소의 바이트 크기</a:t>
            </a:r>
          </a:p>
          <a:p>
            <a:pPr lvl="1"/>
            <a:r>
              <a:rPr lang="en-US" altLang="ko-KR" dirty="0">
                <a:highlight>
                  <a:srgbClr val="FFFF00"/>
                </a:highlight>
              </a:rPr>
              <a:t>compare</a:t>
            </a:r>
            <a:r>
              <a:rPr lang="en-US" altLang="ko-KR" dirty="0"/>
              <a:t> : </a:t>
            </a:r>
            <a:r>
              <a:rPr lang="ko-KR" altLang="en-US" dirty="0"/>
              <a:t>배열의 원소들과 키 값을 비교할 때 호출할</a:t>
            </a:r>
            <a:r>
              <a:rPr lang="en-US" altLang="ko-KR" dirty="0"/>
              <a:t> </a:t>
            </a:r>
            <a:r>
              <a:rPr lang="ko-KR" altLang="en-US" dirty="0"/>
              <a:t>함수의 주소</a:t>
            </a:r>
            <a:endParaRPr lang="en-US" altLang="ko-KR" dirty="0"/>
          </a:p>
          <a:p>
            <a:pPr lvl="2"/>
            <a:r>
              <a:rPr lang="ko-KR" altLang="en-US" dirty="0"/>
              <a:t>함수 원형이 정해져 있다</a:t>
            </a:r>
            <a:r>
              <a:rPr lang="en-US" altLang="ko-KR" dirty="0"/>
              <a:t>.</a:t>
            </a:r>
          </a:p>
          <a:p>
            <a:pPr lvl="2"/>
            <a:r>
              <a:rPr lang="en-US" altLang="ko-KR" dirty="0"/>
              <a:t>e1, e2 : </a:t>
            </a:r>
            <a:r>
              <a:rPr lang="en-US" altLang="ko-KR" dirty="0" err="1"/>
              <a:t>qsort</a:t>
            </a:r>
            <a:r>
              <a:rPr lang="en-US" altLang="ko-KR" dirty="0"/>
              <a:t> </a:t>
            </a:r>
            <a:r>
              <a:rPr lang="ko-KR" altLang="en-US" dirty="0"/>
              <a:t>함수에 인자로 전달된 배열 원소를 가리키는 포인터</a:t>
            </a:r>
          </a:p>
          <a:p>
            <a:pPr lvl="2"/>
            <a:r>
              <a:rPr lang="en-US" altLang="ko-KR" dirty="0"/>
              <a:t>e1</a:t>
            </a:r>
            <a:r>
              <a:rPr lang="ko-KR" altLang="en-US" dirty="0"/>
              <a:t>이 가리키는 원소와 </a:t>
            </a:r>
            <a:r>
              <a:rPr lang="en-US" altLang="ko-KR" dirty="0"/>
              <a:t>e2</a:t>
            </a:r>
            <a:r>
              <a:rPr lang="ko-KR" altLang="en-US" dirty="0"/>
              <a:t>가 가리키는 원소를 비교해서  </a:t>
            </a:r>
            <a:r>
              <a:rPr lang="en-US" altLang="ko-KR" dirty="0"/>
              <a:t>e1 &gt; e2</a:t>
            </a:r>
            <a:r>
              <a:rPr lang="ko-KR" altLang="en-US" dirty="0"/>
              <a:t>면 </a:t>
            </a:r>
            <a:r>
              <a:rPr lang="en-US" altLang="ko-KR" dirty="0"/>
              <a:t>0</a:t>
            </a:r>
            <a:r>
              <a:rPr lang="ko-KR" altLang="en-US" dirty="0"/>
              <a:t>보다 큰 값 리턴</a:t>
            </a:r>
            <a:r>
              <a:rPr lang="en-US" altLang="ko-KR" dirty="0"/>
              <a:t>, e1 &lt; e2</a:t>
            </a:r>
            <a:r>
              <a:rPr lang="ko-KR" altLang="en-US" dirty="0"/>
              <a:t>면 </a:t>
            </a:r>
            <a:r>
              <a:rPr lang="en-US" altLang="ko-KR" dirty="0"/>
              <a:t>0</a:t>
            </a:r>
            <a:r>
              <a:rPr lang="ko-KR" altLang="en-US" dirty="0"/>
              <a:t>보다 작은 값 리턴</a:t>
            </a:r>
            <a:r>
              <a:rPr lang="en-US" altLang="ko-KR" dirty="0"/>
              <a:t>, e1 == e2</a:t>
            </a:r>
            <a:r>
              <a:rPr lang="ko-KR" altLang="en-US" dirty="0"/>
              <a:t>면 </a:t>
            </a:r>
            <a:r>
              <a:rPr lang="en-US" altLang="ko-KR" dirty="0"/>
              <a:t>0 </a:t>
            </a:r>
            <a:r>
              <a:rPr lang="ko-KR" altLang="en-US" dirty="0"/>
              <a:t>리턴</a:t>
            </a:r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3DC8E14-B93A-4A58-B10D-DA74D0509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446A2-0B54-48F5-BBEB-C99DC269DB72}" type="slidenum">
              <a:rPr lang="ko-KR" altLang="en-US" smtClean="0"/>
              <a:pPr/>
              <a:t>64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EF78E21-A631-4B25-810F-3F7797F07E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17" t="11823" r="8127" b="12047"/>
          <a:stretch/>
        </p:blipFill>
        <p:spPr>
          <a:xfrm>
            <a:off x="1168606" y="1895939"/>
            <a:ext cx="5686426" cy="82788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38D01E2-F04F-43B5-8AB7-5502FB64F87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072" b="14151"/>
          <a:stretch/>
        </p:blipFill>
        <p:spPr>
          <a:xfrm>
            <a:off x="1499812" y="5864368"/>
            <a:ext cx="4744081" cy="47942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7136135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9A32CE-DE11-48B6-B8C8-7037216B98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qsort</a:t>
            </a:r>
            <a:r>
              <a:rPr lang="ko-KR" altLang="en-US" dirty="0"/>
              <a:t> 함수 </a:t>
            </a:r>
            <a:r>
              <a:rPr lang="en-US" altLang="ko-KR" dirty="0"/>
              <a:t>: int </a:t>
            </a:r>
            <a:r>
              <a:rPr lang="ko-KR" altLang="en-US" dirty="0"/>
              <a:t>배열의 정렬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BC7B6C-75E1-47B8-9A0B-EECA28C71B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6A3AC1C-FD11-4D11-9A0F-1D5C3270DE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446A2-0B54-48F5-BBEB-C99DC269DB72}" type="slidenum">
              <a:rPr lang="ko-KR" altLang="en-US" smtClean="0"/>
              <a:pPr/>
              <a:t>65</a:t>
            </a:fld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3BFEE6C-B691-4AE5-B944-2CA3788BDC5F}"/>
              </a:ext>
            </a:extLst>
          </p:cNvPr>
          <p:cNvSpPr/>
          <p:nvPr/>
        </p:nvSpPr>
        <p:spPr>
          <a:xfrm>
            <a:off x="2747962" y="1658340"/>
            <a:ext cx="6696076" cy="67318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qsort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arr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dirty="0">
                <a:solidFill>
                  <a:srgbClr val="4500E5"/>
                </a:solidFill>
                <a:latin typeface="Consolas" panose="020B0609020204030204" pitchFamily="49" charset="0"/>
              </a:rPr>
              <a:t>ARR_SIZE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dirty="0">
                <a:solidFill>
                  <a:srgbClr val="1341FF"/>
                </a:solidFill>
                <a:latin typeface="Consolas" panose="020B0609020204030204" pitchFamily="49" charset="0"/>
              </a:rPr>
              <a:t>sizeof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arr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[0]),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compare_int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ko-KR" altLang="ko-KR" sz="2000" kern="100" dirty="0">
              <a:latin typeface="Consolas" panose="020B0609020204030204" pitchFamily="49" charset="0"/>
              <a:cs typeface="Times New Roman" panose="02020603050405020304" pitchFamily="18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4CA112F-62F1-4CA0-9381-9819F89E1C4B}"/>
              </a:ext>
            </a:extLst>
          </p:cNvPr>
          <p:cNvSpPr/>
          <p:nvPr/>
        </p:nvSpPr>
        <p:spPr>
          <a:xfrm>
            <a:off x="1552574" y="3429000"/>
            <a:ext cx="9086851" cy="245102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r>
              <a:rPr lang="en-US" altLang="ko-KR" dirty="0">
                <a:solidFill>
                  <a:srgbClr val="229B00"/>
                </a:solidFill>
                <a:latin typeface="Consolas" panose="020B0609020204030204" pitchFamily="49" charset="0"/>
              </a:rPr>
              <a:t>// int </a:t>
            </a:r>
            <a:r>
              <a:rPr lang="ko-KR" altLang="en-US" dirty="0">
                <a:solidFill>
                  <a:srgbClr val="229B00"/>
                </a:solidFill>
                <a:latin typeface="Consolas" panose="020B0609020204030204" pitchFamily="49" charset="0"/>
              </a:rPr>
              <a:t>배열의 원소를 비교하는 함수</a:t>
            </a:r>
          </a:p>
          <a:p>
            <a:r>
              <a:rPr lang="fr-FR" altLang="ko-KR" dirty="0">
                <a:solidFill>
                  <a:srgbClr val="1341FF"/>
                </a:solidFill>
                <a:latin typeface="Consolas" panose="020B0609020204030204" pitchFamily="49" charset="0"/>
              </a:rPr>
              <a:t>int </a:t>
            </a:r>
            <a:r>
              <a:rPr lang="fr-FR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compare_int(</a:t>
            </a:r>
            <a:r>
              <a:rPr lang="fr-FR" altLang="ko-KR" dirty="0">
                <a:solidFill>
                  <a:srgbClr val="1341FF"/>
                </a:solidFill>
                <a:latin typeface="Consolas" panose="020B0609020204030204" pitchFamily="49" charset="0"/>
              </a:rPr>
              <a:t>const void </a:t>
            </a:r>
            <a:r>
              <a:rPr lang="fr-FR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*</a:t>
            </a:r>
            <a:r>
              <a:rPr lang="fr-FR" altLang="ko-KR" dirty="0">
                <a:solidFill>
                  <a:srgbClr val="6D848C"/>
                </a:solidFill>
                <a:latin typeface="Consolas" panose="020B0609020204030204" pitchFamily="49" charset="0"/>
              </a:rPr>
              <a:t>e1</a:t>
            </a:r>
            <a:r>
              <a:rPr lang="fr-FR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fr-FR" altLang="ko-KR" dirty="0">
                <a:solidFill>
                  <a:srgbClr val="1341FF"/>
                </a:solidFill>
                <a:latin typeface="Consolas" panose="020B0609020204030204" pitchFamily="49" charset="0"/>
              </a:rPr>
              <a:t>const void </a:t>
            </a:r>
            <a:r>
              <a:rPr lang="fr-FR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*</a:t>
            </a:r>
            <a:r>
              <a:rPr lang="fr-FR" altLang="ko-KR" dirty="0">
                <a:solidFill>
                  <a:srgbClr val="6D848C"/>
                </a:solidFill>
                <a:latin typeface="Consolas" panose="020B0609020204030204" pitchFamily="49" charset="0"/>
              </a:rPr>
              <a:t>e2</a:t>
            </a:r>
            <a:r>
              <a:rPr lang="fr-FR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ko-KR" dirty="0">
                <a:solidFill>
                  <a:srgbClr val="229B00"/>
                </a:solidFill>
                <a:latin typeface="Consolas" panose="020B0609020204030204" pitchFamily="49" charset="0"/>
              </a:rPr>
              <a:t>    // e1, e2</a:t>
            </a:r>
            <a:r>
              <a:rPr lang="ko-KR" altLang="en-US" dirty="0">
                <a:solidFill>
                  <a:srgbClr val="229B00"/>
                </a:solidFill>
                <a:latin typeface="Consolas" panose="020B0609020204030204" pitchFamily="49" charset="0"/>
              </a:rPr>
              <a:t>는 </a:t>
            </a:r>
            <a:r>
              <a:rPr lang="en-US" altLang="ko-KR" dirty="0">
                <a:solidFill>
                  <a:srgbClr val="229B00"/>
                </a:solidFill>
                <a:latin typeface="Consolas" panose="020B0609020204030204" pitchFamily="49" charset="0"/>
              </a:rPr>
              <a:t>int</a:t>
            </a:r>
            <a:r>
              <a:rPr lang="ko-KR" altLang="en-US" dirty="0">
                <a:solidFill>
                  <a:srgbClr val="229B00"/>
                </a:solidFill>
                <a:latin typeface="Consolas" panose="020B0609020204030204" pitchFamily="49" charset="0"/>
              </a:rPr>
              <a:t>의 주소이므로 </a:t>
            </a:r>
            <a:r>
              <a:rPr lang="en-US" altLang="ko-KR" dirty="0">
                <a:solidFill>
                  <a:srgbClr val="229B00"/>
                </a:solidFill>
                <a:latin typeface="Consolas" panose="020B0609020204030204" pitchFamily="49" charset="0"/>
              </a:rPr>
              <a:t>const int*</a:t>
            </a:r>
            <a:r>
              <a:rPr lang="ko-KR" altLang="en-US" dirty="0">
                <a:solidFill>
                  <a:srgbClr val="229B00"/>
                </a:solidFill>
                <a:latin typeface="Consolas" panose="020B0609020204030204" pitchFamily="49" charset="0"/>
              </a:rPr>
              <a:t>형으로 형 변환해서 사용한다</a:t>
            </a:r>
            <a:r>
              <a:rPr lang="en-US" altLang="ko-KR" dirty="0">
                <a:solidFill>
                  <a:srgbClr val="229B00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fr-FR" altLang="ko-KR" dirty="0">
                <a:solidFill>
                  <a:srgbClr val="1341FF"/>
                </a:solidFill>
                <a:latin typeface="Consolas" panose="020B0609020204030204" pitchFamily="49" charset="0"/>
              </a:rPr>
              <a:t>    const int </a:t>
            </a:r>
            <a:r>
              <a:rPr lang="fr-FR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*p1 = (</a:t>
            </a:r>
            <a:r>
              <a:rPr lang="fr-FR" altLang="ko-KR" dirty="0">
                <a:solidFill>
                  <a:srgbClr val="1341FF"/>
                </a:solidFill>
                <a:latin typeface="Consolas" panose="020B0609020204030204" pitchFamily="49" charset="0"/>
              </a:rPr>
              <a:t>const int</a:t>
            </a:r>
            <a:r>
              <a:rPr lang="fr-FR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*)</a:t>
            </a:r>
            <a:r>
              <a:rPr lang="fr-FR" altLang="ko-KR" dirty="0">
                <a:solidFill>
                  <a:srgbClr val="6D848C"/>
                </a:solidFill>
                <a:latin typeface="Consolas" panose="020B0609020204030204" pitchFamily="49" charset="0"/>
              </a:rPr>
              <a:t>e1</a:t>
            </a:r>
            <a:r>
              <a:rPr lang="fr-FR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fr-FR" altLang="ko-KR" dirty="0">
                <a:solidFill>
                  <a:srgbClr val="1341FF"/>
                </a:solidFill>
                <a:latin typeface="Consolas" panose="020B0609020204030204" pitchFamily="49" charset="0"/>
              </a:rPr>
              <a:t>    const int </a:t>
            </a:r>
            <a:r>
              <a:rPr lang="fr-FR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*p2 = (</a:t>
            </a:r>
            <a:r>
              <a:rPr lang="fr-FR" altLang="ko-KR" dirty="0">
                <a:solidFill>
                  <a:srgbClr val="1341FF"/>
                </a:solidFill>
                <a:latin typeface="Consolas" panose="020B0609020204030204" pitchFamily="49" charset="0"/>
              </a:rPr>
              <a:t>const int</a:t>
            </a:r>
            <a:r>
              <a:rPr lang="fr-FR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*)</a:t>
            </a:r>
            <a:r>
              <a:rPr lang="fr-FR" altLang="ko-KR" dirty="0">
                <a:solidFill>
                  <a:srgbClr val="6D848C"/>
                </a:solidFill>
                <a:latin typeface="Consolas" panose="020B0609020204030204" pitchFamily="49" charset="0"/>
              </a:rPr>
              <a:t>e2</a:t>
            </a:r>
            <a:r>
              <a:rPr lang="fr-FR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dirty="0">
                <a:solidFill>
                  <a:srgbClr val="1341FF"/>
                </a:solidFill>
                <a:latin typeface="Consolas" panose="020B0609020204030204" pitchFamily="49" charset="0"/>
              </a:rPr>
              <a:t>    return 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(*p1 - *p2);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ko-KR" altLang="ko-KR" sz="2000" kern="100" dirty="0">
              <a:latin typeface="Consolas" panose="020B0609020204030204" pitchFamily="49" charset="0"/>
              <a:cs typeface="Times New Roman" panose="02020603050405020304" pitchFamily="18" charset="0"/>
            </a:endParaRPr>
          </a:p>
        </p:txBody>
      </p:sp>
      <p:sp>
        <p:nvSpPr>
          <p:cNvPr id="7" name="말풍선: 모서리가 둥근 사각형 6">
            <a:extLst>
              <a:ext uri="{FF2B5EF4-FFF2-40B4-BE49-F238E27FC236}">
                <a16:creationId xmlns:a16="http://schemas.microsoft.com/office/drawing/2014/main" id="{58C6BDC5-29A9-4BF3-9038-F5DF4A77CD5C}"/>
              </a:ext>
            </a:extLst>
          </p:cNvPr>
          <p:cNvSpPr/>
          <p:nvPr/>
        </p:nvSpPr>
        <p:spPr>
          <a:xfrm>
            <a:off x="2747961" y="2339681"/>
            <a:ext cx="1259276" cy="546625"/>
          </a:xfrm>
          <a:prstGeom prst="wedgeRoundRectCallout">
            <a:avLst>
              <a:gd name="adj1" fmla="val 39939"/>
              <a:gd name="adj2" fmla="val -94600"/>
              <a:gd name="adj3" fmla="val 16667"/>
            </a:avLst>
          </a:prstGeom>
          <a:solidFill>
            <a:srgbClr val="FFFFFF"/>
          </a:solidFill>
          <a:ln w="190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" tIns="18000" rIns="18000" bIns="18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배열의 시작 주소</a:t>
            </a:r>
          </a:p>
        </p:txBody>
      </p:sp>
      <p:sp>
        <p:nvSpPr>
          <p:cNvPr id="8" name="말풍선: 모서리가 둥근 사각형 7">
            <a:extLst>
              <a:ext uri="{FF2B5EF4-FFF2-40B4-BE49-F238E27FC236}">
                <a16:creationId xmlns:a16="http://schemas.microsoft.com/office/drawing/2014/main" id="{ED3D21E6-FE20-4F35-BC10-3BE716504982}"/>
              </a:ext>
            </a:extLst>
          </p:cNvPr>
          <p:cNvSpPr/>
          <p:nvPr/>
        </p:nvSpPr>
        <p:spPr>
          <a:xfrm>
            <a:off x="4493822" y="2352131"/>
            <a:ext cx="1397389" cy="546625"/>
          </a:xfrm>
          <a:prstGeom prst="wedgeRoundRectCallout">
            <a:avLst>
              <a:gd name="adj1" fmla="val -43264"/>
              <a:gd name="adj2" fmla="val -94600"/>
              <a:gd name="adj3" fmla="val 16667"/>
            </a:avLst>
          </a:prstGeom>
          <a:solidFill>
            <a:srgbClr val="FFFFFF"/>
          </a:solidFill>
          <a:ln w="190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" tIns="18000" rIns="18000" bIns="18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배열의 크기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말풍선: 모서리가 둥근 사각형 8">
            <a:extLst>
              <a:ext uri="{FF2B5EF4-FFF2-40B4-BE49-F238E27FC236}">
                <a16:creationId xmlns:a16="http://schemas.microsoft.com/office/drawing/2014/main" id="{A5363E6B-91D0-46FE-8C96-9FD6358A9FD4}"/>
              </a:ext>
            </a:extLst>
          </p:cNvPr>
          <p:cNvSpPr/>
          <p:nvPr/>
        </p:nvSpPr>
        <p:spPr>
          <a:xfrm>
            <a:off x="6239685" y="2342669"/>
            <a:ext cx="1566050" cy="546625"/>
          </a:xfrm>
          <a:prstGeom prst="wedgeRoundRectCallout">
            <a:avLst>
              <a:gd name="adj1" fmla="val -43771"/>
              <a:gd name="adj2" fmla="val -94600"/>
              <a:gd name="adj3" fmla="val 16667"/>
            </a:avLst>
          </a:prstGeom>
          <a:solidFill>
            <a:srgbClr val="FFFFFF"/>
          </a:solidFill>
          <a:ln w="190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" tIns="18000" rIns="18000" bIns="18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배열 원소의 바이트 크기</a:t>
            </a:r>
          </a:p>
        </p:txBody>
      </p:sp>
      <p:sp>
        <p:nvSpPr>
          <p:cNvPr id="10" name="말풍선: 모서리가 둥근 사각형 9">
            <a:extLst>
              <a:ext uri="{FF2B5EF4-FFF2-40B4-BE49-F238E27FC236}">
                <a16:creationId xmlns:a16="http://schemas.microsoft.com/office/drawing/2014/main" id="{9225D745-5C48-49B9-9A9F-6449FC3D1B02}"/>
              </a:ext>
            </a:extLst>
          </p:cNvPr>
          <p:cNvSpPr/>
          <p:nvPr/>
        </p:nvSpPr>
        <p:spPr>
          <a:xfrm>
            <a:off x="8154209" y="2352131"/>
            <a:ext cx="1566050" cy="546625"/>
          </a:xfrm>
          <a:prstGeom prst="wedgeRoundRectCallout">
            <a:avLst>
              <a:gd name="adj1" fmla="val -43771"/>
              <a:gd name="adj2" fmla="val -94600"/>
              <a:gd name="adj3" fmla="val 16667"/>
            </a:avLst>
          </a:prstGeom>
          <a:solidFill>
            <a:srgbClr val="FFFFFF"/>
          </a:solidFill>
          <a:ln w="190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" tIns="18000" rIns="18000" bIns="18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배열 원소의 비교 함수</a:t>
            </a:r>
          </a:p>
        </p:txBody>
      </p:sp>
    </p:spTree>
    <p:extLst>
      <p:ext uri="{BB962C8B-B14F-4D97-AF65-F5344CB8AC3E}">
        <p14:creationId xmlns:p14="http://schemas.microsoft.com/office/powerpoint/2010/main" val="214994710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D4272B-50B1-4918-A8D1-6AAFB392C0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11-10 : </a:t>
            </a:r>
            <a:r>
              <a:rPr lang="en-US" altLang="ko-KR" dirty="0" err="1"/>
              <a:t>qsort</a:t>
            </a:r>
            <a:r>
              <a:rPr lang="en-US" altLang="ko-KR" dirty="0"/>
              <a:t> </a:t>
            </a:r>
            <a:r>
              <a:rPr lang="ko-KR" altLang="en-US" dirty="0"/>
              <a:t>함수를 이용한 </a:t>
            </a:r>
            <a:r>
              <a:rPr lang="en-US" altLang="ko-KR" dirty="0"/>
              <a:t>int </a:t>
            </a:r>
            <a:r>
              <a:rPr lang="ko-KR" altLang="en-US" dirty="0"/>
              <a:t>배열의 정렬 </a:t>
            </a:r>
            <a:r>
              <a:rPr lang="en-US" altLang="ko-KR" dirty="0"/>
              <a:t>(1/3)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22CB61D-9B0A-48D0-9FE0-7C98B27943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5F50551-6143-4957-B8D7-F67B6D223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446A2-0B54-48F5-BBEB-C99DC269DB72}" type="slidenum">
              <a:rPr lang="ko-KR" altLang="en-US" smtClean="0"/>
              <a:pPr/>
              <a:t>66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D7AD82A-8B28-4DBE-A1C8-ADE6F1885E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710" b="17284"/>
          <a:stretch/>
        </p:blipFill>
        <p:spPr>
          <a:xfrm>
            <a:off x="838199" y="1391920"/>
            <a:ext cx="9620251" cy="5238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92178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D4272B-50B1-4918-A8D1-6AAFB392C0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11-10 : </a:t>
            </a:r>
            <a:r>
              <a:rPr lang="en-US" altLang="ko-KR" dirty="0" err="1"/>
              <a:t>qsort</a:t>
            </a:r>
            <a:r>
              <a:rPr lang="en-US" altLang="ko-KR" dirty="0"/>
              <a:t> </a:t>
            </a:r>
            <a:r>
              <a:rPr lang="ko-KR" altLang="en-US" dirty="0"/>
              <a:t>함수를 이용한 </a:t>
            </a:r>
            <a:r>
              <a:rPr lang="en-US" altLang="ko-KR" dirty="0"/>
              <a:t>int </a:t>
            </a:r>
            <a:r>
              <a:rPr lang="ko-KR" altLang="en-US" dirty="0"/>
              <a:t>배열의 정렬 </a:t>
            </a:r>
            <a:r>
              <a:rPr lang="en-US" altLang="ko-KR" dirty="0"/>
              <a:t>(2/3)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22CB61D-9B0A-48D0-9FE0-7C98B27943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5F50551-6143-4957-B8D7-F67B6D223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446A2-0B54-48F5-BBEB-C99DC269DB72}" type="slidenum">
              <a:rPr lang="ko-KR" altLang="en-US" smtClean="0"/>
              <a:pPr/>
              <a:t>67</a:t>
            </a:fld>
            <a:endParaRPr lang="ko-KR" altLang="en-US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E8E937D7-7584-4463-B427-8A70CCF4C7B7}"/>
              </a:ext>
            </a:extLst>
          </p:cNvPr>
          <p:cNvGrpSpPr/>
          <p:nvPr/>
        </p:nvGrpSpPr>
        <p:grpSpPr>
          <a:xfrm>
            <a:off x="838199" y="1391921"/>
            <a:ext cx="9324975" cy="5212080"/>
            <a:chOff x="628650" y="1370013"/>
            <a:chExt cx="6829426" cy="377190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B9C6BDA9-2992-4418-B0B7-097A1780EE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30" r="6020"/>
            <a:stretch/>
          </p:blipFill>
          <p:spPr>
            <a:xfrm>
              <a:off x="628650" y="1370013"/>
              <a:ext cx="6829426" cy="1076325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5C8B5615-B80E-469A-97CE-B0029ABC94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5159"/>
            <a:stretch/>
          </p:blipFill>
          <p:spPr>
            <a:xfrm>
              <a:off x="628650" y="2446338"/>
              <a:ext cx="6829426" cy="26955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7453484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D4272B-50B1-4918-A8D1-6AAFB392C0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11-10 : </a:t>
            </a:r>
            <a:r>
              <a:rPr lang="en-US" altLang="ko-KR" dirty="0" err="1"/>
              <a:t>qsort</a:t>
            </a:r>
            <a:r>
              <a:rPr lang="en-US" altLang="ko-KR" dirty="0"/>
              <a:t> </a:t>
            </a:r>
            <a:r>
              <a:rPr lang="ko-KR" altLang="en-US" dirty="0"/>
              <a:t>함수를 이용한 </a:t>
            </a:r>
            <a:r>
              <a:rPr lang="en-US" altLang="ko-KR" dirty="0"/>
              <a:t>int </a:t>
            </a:r>
            <a:r>
              <a:rPr lang="ko-KR" altLang="en-US" dirty="0"/>
              <a:t>배열의 정렬 </a:t>
            </a:r>
            <a:r>
              <a:rPr lang="en-US" altLang="ko-KR" dirty="0"/>
              <a:t>(3/3)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22CB61D-9B0A-48D0-9FE0-7C98B27943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5F50551-6143-4957-B8D7-F67B6D223E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446A2-0B54-48F5-BBEB-C99DC269DB72}" type="slidenum">
              <a:rPr lang="ko-KR" altLang="en-US" smtClean="0"/>
              <a:pPr/>
              <a:t>68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4C85F35-FCDE-4D70-9E8F-D303E2A3BA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273"/>
          <a:stretch/>
        </p:blipFill>
        <p:spPr>
          <a:xfrm>
            <a:off x="838200" y="1396451"/>
            <a:ext cx="8629650" cy="535169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13063DE-07B8-4962-AF50-0968325099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8075" y="4033672"/>
            <a:ext cx="3895725" cy="2235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76406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B0707B-C0AC-4855-A824-733DBC959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콜백</a:t>
            </a:r>
            <a:r>
              <a:rPr lang="en-US" altLang="ko-KR" dirty="0"/>
              <a:t>(callback) </a:t>
            </a:r>
            <a:r>
              <a:rPr lang="ko-KR" altLang="en-US" dirty="0"/>
              <a:t>함수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DC7DC7C-0607-4469-98E9-5302AE4E97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프로그래머가 정의한 함수의 주소를 라이브러리 함수를 호출할 때 전달해서 특정 조건일 때 호출하도록 등록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D6BC608-05FD-4B53-86DD-A3CA7261D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446A2-0B54-48F5-BBEB-C99DC269DB72}" type="slidenum">
              <a:rPr lang="ko-KR" altLang="en-US" smtClean="0"/>
              <a:pPr/>
              <a:t>69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30F8716-1A39-42D7-9232-4EE69CBDB3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6195" y="2289118"/>
            <a:ext cx="9099609" cy="4314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2568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8E55A7-7BE5-467E-933A-E6C4B20169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기억 부류 지정자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6FAE2C-9C51-4E6D-B37C-AB925B63FB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생존 기간과 연결 특성에 영향을 주기 위한 키워드</a:t>
            </a:r>
            <a:endParaRPr lang="en-US" altLang="ko-KR" dirty="0"/>
          </a:p>
          <a:p>
            <a:r>
              <a:rPr lang="en-US" altLang="ko-KR" dirty="0"/>
              <a:t>auto, register, static, extern</a:t>
            </a:r>
          </a:p>
          <a:p>
            <a:pPr lvl="1"/>
            <a:r>
              <a:rPr lang="en-US" altLang="ko-KR" dirty="0"/>
              <a:t>auto, register, static</a:t>
            </a:r>
            <a:r>
              <a:rPr lang="ko-KR" altLang="en-US" dirty="0"/>
              <a:t>은 지역 변수의 생존 기간과 할당 위치에 영향</a:t>
            </a:r>
            <a:endParaRPr lang="en-US" altLang="ko-KR" dirty="0"/>
          </a:p>
          <a:p>
            <a:pPr lvl="1"/>
            <a:r>
              <a:rPr lang="en-US" altLang="ko-KR" dirty="0"/>
              <a:t>static</a:t>
            </a:r>
            <a:r>
              <a:rPr lang="ko-KR" altLang="en-US" dirty="0"/>
              <a:t>와 </a:t>
            </a:r>
            <a:r>
              <a:rPr lang="en-US" altLang="ko-KR" dirty="0"/>
              <a:t>extern</a:t>
            </a:r>
            <a:r>
              <a:rPr lang="ko-KR" altLang="en-US" dirty="0"/>
              <a:t>은 전역 변수와 함수의 연결 특성을 지정</a:t>
            </a:r>
            <a:endParaRPr lang="en-US" altLang="ko-KR" dirty="0"/>
          </a:p>
          <a:p>
            <a:pPr lvl="1"/>
            <a:r>
              <a:rPr lang="en-US" altLang="ko-KR" dirty="0"/>
              <a:t>auto, register</a:t>
            </a:r>
            <a:r>
              <a:rPr lang="ko-KR" altLang="en-US" dirty="0"/>
              <a:t>은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/>
              <a:t>지역 변수에만 사용</a:t>
            </a: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C7813B7-C66D-448F-BFDE-92999FFE7C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446A2-0B54-48F5-BBEB-C99DC269DB72}" type="slidenum">
              <a:rPr lang="ko-KR" altLang="en-US" smtClean="0"/>
              <a:pPr/>
              <a:t>7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466CF56-8079-4574-B339-2FA81F4E0C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4561" y="3681995"/>
            <a:ext cx="5087639" cy="1928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16020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E47924-64CE-45B2-8948-2947217D1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qsort</a:t>
            </a:r>
            <a:r>
              <a:rPr lang="ko-KR" altLang="en-US" dirty="0"/>
              <a:t> 함수 </a:t>
            </a:r>
            <a:r>
              <a:rPr lang="en-US" altLang="ko-KR" dirty="0"/>
              <a:t>: CONTACT </a:t>
            </a:r>
            <a:r>
              <a:rPr lang="ko-KR" altLang="en-US" dirty="0"/>
              <a:t>구조체</a:t>
            </a:r>
            <a:r>
              <a:rPr lang="en-US" altLang="ko-KR" dirty="0"/>
              <a:t> </a:t>
            </a:r>
            <a:r>
              <a:rPr lang="ko-KR" altLang="en-US" dirty="0"/>
              <a:t>배열의 정렬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2857C02-BE9E-47E8-87CC-84ED1C3877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D197DA5-103A-4891-B2C8-AC3D7DA535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446A2-0B54-48F5-BBEB-C99DC269DB72}" type="slidenum">
              <a:rPr lang="ko-KR" altLang="en-US" smtClean="0"/>
              <a:pPr/>
              <a:t>70</a:t>
            </a:fld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60836E9-D2F7-4986-BC3A-5B4E851F1EE2}"/>
              </a:ext>
            </a:extLst>
          </p:cNvPr>
          <p:cNvSpPr/>
          <p:nvPr/>
        </p:nvSpPr>
        <p:spPr>
          <a:xfrm>
            <a:off x="2681287" y="1623477"/>
            <a:ext cx="6829426" cy="67318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qsort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arr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, size, </a:t>
            </a:r>
            <a:r>
              <a:rPr lang="en-US" altLang="ko-KR" dirty="0">
                <a:solidFill>
                  <a:srgbClr val="1341FF"/>
                </a:solidFill>
                <a:latin typeface="Consolas" panose="020B0609020204030204" pitchFamily="49" charset="0"/>
              </a:rPr>
              <a:t>sizeof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>
                <a:solidFill>
                  <a:srgbClr val="3BACB9"/>
                </a:solidFill>
                <a:latin typeface="Consolas" panose="020B0609020204030204" pitchFamily="49" charset="0"/>
              </a:rPr>
              <a:t>CONTACT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),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compare_by_name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ko-KR" altLang="ko-KR" sz="2000" kern="100" dirty="0">
              <a:latin typeface="Consolas" panose="020B0609020204030204" pitchFamily="49" charset="0"/>
              <a:cs typeface="Times New Roman" panose="02020603050405020304" pitchFamily="18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4C8B68A-6B49-4541-9CDF-B1493045B1AF}"/>
              </a:ext>
            </a:extLst>
          </p:cNvPr>
          <p:cNvSpPr/>
          <p:nvPr/>
        </p:nvSpPr>
        <p:spPr>
          <a:xfrm>
            <a:off x="1552574" y="3345046"/>
            <a:ext cx="9086851" cy="259855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r>
              <a:rPr lang="en-US" altLang="ko-KR" dirty="0">
                <a:solidFill>
                  <a:srgbClr val="229B00"/>
                </a:solidFill>
                <a:latin typeface="Consolas" panose="020B0609020204030204" pitchFamily="49" charset="0"/>
              </a:rPr>
              <a:t>// </a:t>
            </a:r>
            <a:r>
              <a:rPr lang="ko-KR" altLang="en-US" dirty="0">
                <a:solidFill>
                  <a:srgbClr val="229B00"/>
                </a:solidFill>
                <a:latin typeface="Consolas" panose="020B0609020204030204" pitchFamily="49" charset="0"/>
              </a:rPr>
              <a:t>이름 순 정렬</a:t>
            </a:r>
          </a:p>
          <a:p>
            <a:r>
              <a:rPr lang="en-US" altLang="ko-KR" dirty="0">
                <a:solidFill>
                  <a:srgbClr val="1341FF"/>
                </a:solidFill>
                <a:latin typeface="Consolas" panose="020B0609020204030204" pitchFamily="49" charset="0"/>
              </a:rPr>
              <a:t>int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compare_by_name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>
                <a:solidFill>
                  <a:srgbClr val="1341FF"/>
                </a:solidFill>
                <a:latin typeface="Consolas" panose="020B0609020204030204" pitchFamily="49" charset="0"/>
              </a:rPr>
              <a:t>const void 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*</a:t>
            </a:r>
            <a:r>
              <a:rPr lang="en-US" altLang="ko-KR" dirty="0">
                <a:solidFill>
                  <a:srgbClr val="6D848C"/>
                </a:solidFill>
                <a:latin typeface="Consolas" panose="020B0609020204030204" pitchFamily="49" charset="0"/>
              </a:rPr>
              <a:t>e1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dirty="0">
                <a:solidFill>
                  <a:srgbClr val="1341FF"/>
                </a:solidFill>
                <a:latin typeface="Consolas" panose="020B0609020204030204" pitchFamily="49" charset="0"/>
              </a:rPr>
              <a:t>const void 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*</a:t>
            </a:r>
            <a:r>
              <a:rPr lang="en-US" altLang="ko-KR" dirty="0">
                <a:solidFill>
                  <a:srgbClr val="6D848C"/>
                </a:solidFill>
                <a:latin typeface="Consolas" panose="020B0609020204030204" pitchFamily="49" charset="0"/>
              </a:rPr>
              <a:t>e2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ko-KR" dirty="0">
                <a:solidFill>
                  <a:srgbClr val="229B00"/>
                </a:solidFill>
                <a:latin typeface="Consolas" panose="020B0609020204030204" pitchFamily="49" charset="0"/>
              </a:rPr>
              <a:t>    // e1, e2</a:t>
            </a:r>
            <a:r>
              <a:rPr lang="ko-KR" altLang="en-US" dirty="0">
                <a:solidFill>
                  <a:srgbClr val="229B00"/>
                </a:solidFill>
                <a:latin typeface="Consolas" panose="020B0609020204030204" pitchFamily="49" charset="0"/>
              </a:rPr>
              <a:t>는 </a:t>
            </a:r>
            <a:r>
              <a:rPr lang="en-US" altLang="ko-KR" dirty="0">
                <a:solidFill>
                  <a:srgbClr val="229B00"/>
                </a:solidFill>
                <a:latin typeface="Consolas" panose="020B0609020204030204" pitchFamily="49" charset="0"/>
              </a:rPr>
              <a:t>CONTACT</a:t>
            </a:r>
            <a:r>
              <a:rPr lang="ko-KR" altLang="en-US" dirty="0">
                <a:solidFill>
                  <a:srgbClr val="229B00"/>
                </a:solidFill>
                <a:latin typeface="Consolas" panose="020B0609020204030204" pitchFamily="49" charset="0"/>
              </a:rPr>
              <a:t>의 주소이므로 </a:t>
            </a:r>
            <a:r>
              <a:rPr lang="en-US" altLang="ko-KR" dirty="0">
                <a:solidFill>
                  <a:srgbClr val="229B00"/>
                </a:solidFill>
                <a:latin typeface="Consolas" panose="020B0609020204030204" pitchFamily="49" charset="0"/>
              </a:rPr>
              <a:t>const CONTACT*</a:t>
            </a:r>
            <a:r>
              <a:rPr lang="ko-KR" altLang="en-US" dirty="0">
                <a:solidFill>
                  <a:srgbClr val="229B00"/>
                </a:solidFill>
                <a:latin typeface="Consolas" panose="020B0609020204030204" pitchFamily="49" charset="0"/>
              </a:rPr>
              <a:t>형으로 형 변환</a:t>
            </a:r>
            <a:endParaRPr lang="en-US" altLang="ko-KR" dirty="0">
              <a:solidFill>
                <a:srgbClr val="229B00"/>
              </a:solidFill>
              <a:latin typeface="Consolas" panose="020B0609020204030204" pitchFamily="49" charset="0"/>
            </a:endParaRPr>
          </a:p>
          <a:p>
            <a:r>
              <a:rPr lang="fr-FR" altLang="ko-KR" dirty="0">
                <a:solidFill>
                  <a:srgbClr val="1341FF"/>
                </a:solidFill>
                <a:latin typeface="Consolas" panose="020B0609020204030204" pitchFamily="49" charset="0"/>
              </a:rPr>
              <a:t>    const </a:t>
            </a:r>
            <a:r>
              <a:rPr lang="fr-FR" altLang="ko-KR" dirty="0">
                <a:solidFill>
                  <a:srgbClr val="3BACB9"/>
                </a:solidFill>
                <a:latin typeface="Consolas" panose="020B0609020204030204" pitchFamily="49" charset="0"/>
              </a:rPr>
              <a:t>CONTACT </a:t>
            </a:r>
            <a:r>
              <a:rPr lang="fr-FR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*p1 = (</a:t>
            </a:r>
            <a:r>
              <a:rPr lang="fr-FR" altLang="ko-KR" dirty="0">
                <a:solidFill>
                  <a:srgbClr val="1341FF"/>
                </a:solidFill>
                <a:latin typeface="Consolas" panose="020B0609020204030204" pitchFamily="49" charset="0"/>
              </a:rPr>
              <a:t>const </a:t>
            </a:r>
            <a:r>
              <a:rPr lang="fr-FR" altLang="ko-KR" dirty="0">
                <a:solidFill>
                  <a:srgbClr val="3BACB9"/>
                </a:solidFill>
                <a:latin typeface="Consolas" panose="020B0609020204030204" pitchFamily="49" charset="0"/>
              </a:rPr>
              <a:t>CONTACT</a:t>
            </a:r>
            <a:r>
              <a:rPr lang="fr-FR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*)</a:t>
            </a:r>
            <a:r>
              <a:rPr lang="fr-FR" altLang="ko-KR" dirty="0">
                <a:solidFill>
                  <a:srgbClr val="6D848C"/>
                </a:solidFill>
                <a:latin typeface="Consolas" panose="020B0609020204030204" pitchFamily="49" charset="0"/>
              </a:rPr>
              <a:t>e1</a:t>
            </a:r>
            <a:r>
              <a:rPr lang="fr-FR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fr-FR" altLang="ko-KR" dirty="0">
                <a:solidFill>
                  <a:srgbClr val="1341FF"/>
                </a:solidFill>
                <a:latin typeface="Consolas" panose="020B0609020204030204" pitchFamily="49" charset="0"/>
              </a:rPr>
              <a:t>    const </a:t>
            </a:r>
            <a:r>
              <a:rPr lang="fr-FR" altLang="ko-KR" dirty="0">
                <a:solidFill>
                  <a:srgbClr val="3BACB9"/>
                </a:solidFill>
                <a:latin typeface="Consolas" panose="020B0609020204030204" pitchFamily="49" charset="0"/>
              </a:rPr>
              <a:t>CONTACT </a:t>
            </a:r>
            <a:r>
              <a:rPr lang="fr-FR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*p2 = (</a:t>
            </a:r>
            <a:r>
              <a:rPr lang="fr-FR" altLang="ko-KR" dirty="0">
                <a:solidFill>
                  <a:srgbClr val="1341FF"/>
                </a:solidFill>
                <a:latin typeface="Consolas" panose="020B0609020204030204" pitchFamily="49" charset="0"/>
              </a:rPr>
              <a:t>const </a:t>
            </a:r>
            <a:r>
              <a:rPr lang="fr-FR" altLang="ko-KR" dirty="0">
                <a:solidFill>
                  <a:srgbClr val="3BACB9"/>
                </a:solidFill>
                <a:latin typeface="Consolas" panose="020B0609020204030204" pitchFamily="49" charset="0"/>
              </a:rPr>
              <a:t>CONTACT</a:t>
            </a:r>
            <a:r>
              <a:rPr lang="fr-FR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*)</a:t>
            </a:r>
            <a:r>
              <a:rPr lang="fr-FR" altLang="ko-KR" dirty="0">
                <a:solidFill>
                  <a:srgbClr val="6D848C"/>
                </a:solidFill>
                <a:latin typeface="Consolas" panose="020B0609020204030204" pitchFamily="49" charset="0"/>
              </a:rPr>
              <a:t>e2</a:t>
            </a:r>
            <a:r>
              <a:rPr lang="fr-FR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dirty="0">
                <a:solidFill>
                  <a:srgbClr val="1341FF"/>
                </a:solidFill>
                <a:latin typeface="Consolas" panose="020B0609020204030204" pitchFamily="49" charset="0"/>
              </a:rPr>
              <a:t>    return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strcmp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(p1-&gt;name, p2-&gt;name);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ko-KR" altLang="ko-KR" sz="2000" kern="100" dirty="0">
              <a:latin typeface="Consolas" panose="020B0609020204030204" pitchFamily="49" charset="0"/>
              <a:cs typeface="Times New Roman" panose="02020603050405020304" pitchFamily="18" charset="0"/>
            </a:endParaRPr>
          </a:p>
        </p:txBody>
      </p:sp>
      <p:sp>
        <p:nvSpPr>
          <p:cNvPr id="7" name="말풍선: 모서리가 둥근 사각형 6">
            <a:extLst>
              <a:ext uri="{FF2B5EF4-FFF2-40B4-BE49-F238E27FC236}">
                <a16:creationId xmlns:a16="http://schemas.microsoft.com/office/drawing/2014/main" id="{58DF2AFF-F156-473F-8120-698AC8C2FDFD}"/>
              </a:ext>
            </a:extLst>
          </p:cNvPr>
          <p:cNvSpPr/>
          <p:nvPr/>
        </p:nvSpPr>
        <p:spPr>
          <a:xfrm>
            <a:off x="2328862" y="2304818"/>
            <a:ext cx="1611700" cy="546625"/>
          </a:xfrm>
          <a:prstGeom prst="wedgeRoundRectCallout">
            <a:avLst>
              <a:gd name="adj1" fmla="val 39939"/>
              <a:gd name="adj2" fmla="val -94600"/>
              <a:gd name="adj3" fmla="val 16667"/>
            </a:avLst>
          </a:prstGeom>
          <a:solidFill>
            <a:srgbClr val="FFFFFF"/>
          </a:solidFill>
          <a:ln w="190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" tIns="18000" rIns="18000" bIns="18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구조체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배열의 시작 주소</a:t>
            </a:r>
          </a:p>
        </p:txBody>
      </p:sp>
    </p:spTree>
    <p:extLst>
      <p:ext uri="{BB962C8B-B14F-4D97-AF65-F5344CB8AC3E}">
        <p14:creationId xmlns:p14="http://schemas.microsoft.com/office/powerpoint/2010/main" val="423041623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51A439-2E64-4EDB-BADE-8922B3B98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11-11 : CONTACT </a:t>
            </a:r>
            <a:r>
              <a:rPr lang="ko-KR" altLang="en-US" dirty="0"/>
              <a:t>구조체 배열의 정렬 </a:t>
            </a:r>
            <a:r>
              <a:rPr lang="en-US" altLang="ko-KR" dirty="0"/>
              <a:t>(1/4)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5845A1B-0180-4770-AC84-E82B308D4B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2EADB0B-8CE4-4036-9972-56B9503BDD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446A2-0B54-48F5-BBEB-C99DC269DB72}" type="slidenum">
              <a:rPr lang="ko-KR" altLang="en-US" smtClean="0"/>
              <a:pPr/>
              <a:t>71</a:t>
            </a:fld>
            <a:endParaRPr lang="ko-KR" altLang="en-US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73E0251A-CD05-4C95-855F-C40528D9A4E3}"/>
              </a:ext>
            </a:extLst>
          </p:cNvPr>
          <p:cNvGrpSpPr/>
          <p:nvPr/>
        </p:nvGrpSpPr>
        <p:grpSpPr>
          <a:xfrm>
            <a:off x="838199" y="1391921"/>
            <a:ext cx="9058275" cy="5212080"/>
            <a:chOff x="628650" y="1370013"/>
            <a:chExt cx="6429375" cy="4040187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E9C760FE-7991-4C02-A3F3-8AB0848C8C7E}"/>
                </a:ext>
              </a:extLst>
            </p:cNvPr>
            <p:cNvGrpSpPr/>
            <p:nvPr/>
          </p:nvGrpSpPr>
          <p:grpSpPr>
            <a:xfrm>
              <a:off x="628650" y="1370013"/>
              <a:ext cx="6429375" cy="4040187"/>
              <a:chOff x="628650" y="1370013"/>
              <a:chExt cx="6429375" cy="4040187"/>
            </a:xfrm>
          </p:grpSpPr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8E1BF7CD-6D22-4391-8D1F-FB0E8AF74F9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r="3572"/>
              <a:stretch/>
            </p:blipFill>
            <p:spPr>
              <a:xfrm>
                <a:off x="628650" y="1370013"/>
                <a:ext cx="6429375" cy="1657350"/>
              </a:xfrm>
              <a:prstGeom prst="rect">
                <a:avLst/>
              </a:prstGeom>
            </p:spPr>
          </p:pic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E8A8A628-88FF-4551-B7E8-A123EC216D6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b="10012"/>
              <a:stretch/>
            </p:blipFill>
            <p:spPr>
              <a:xfrm>
                <a:off x="628650" y="3027363"/>
                <a:ext cx="6429375" cy="2382837"/>
              </a:xfrm>
              <a:prstGeom prst="rect">
                <a:avLst/>
              </a:prstGeom>
            </p:spPr>
          </p:pic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B8E184F-41EB-4191-B4AA-B50782B013BC}"/>
                </a:ext>
              </a:extLst>
            </p:cNvPr>
            <p:cNvSpPr txBox="1"/>
            <p:nvPr/>
          </p:nvSpPr>
          <p:spPr>
            <a:xfrm>
              <a:off x="2803870" y="2486025"/>
              <a:ext cx="1552575" cy="310522"/>
            </a:xfrm>
            <a:prstGeom prst="rect">
              <a:avLst/>
            </a:prstGeom>
            <a:solidFill>
              <a:srgbClr val="E2F0FA"/>
            </a:solidFill>
          </p:spPr>
          <p:txBody>
            <a:bodyPr wrap="square" rtlCol="0">
              <a:spAutoFit/>
            </a:bodyPr>
            <a:lstStyle/>
            <a:p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00904562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51A439-2E64-4EDB-BADE-8922B3B98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11-11 : CONTACT </a:t>
            </a:r>
            <a:r>
              <a:rPr lang="ko-KR" altLang="en-US" dirty="0"/>
              <a:t>구조체 배열의 정렬 </a:t>
            </a:r>
            <a:r>
              <a:rPr lang="en-US" altLang="ko-KR" dirty="0"/>
              <a:t>(2/4)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5845A1B-0180-4770-AC84-E82B308D4B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2EADB0B-8CE4-4036-9972-56B9503BDD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446A2-0B54-48F5-BBEB-C99DC269DB72}" type="slidenum">
              <a:rPr lang="ko-KR" altLang="en-US" smtClean="0"/>
              <a:pPr/>
              <a:t>72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608B2D1-B9C6-4F82-BDA7-B5BF771FF7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391921"/>
            <a:ext cx="8534401" cy="5239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42868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51A439-2E64-4EDB-BADE-8922B3B98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11-11 : CONTACT </a:t>
            </a:r>
            <a:r>
              <a:rPr lang="ko-KR" altLang="en-US" dirty="0"/>
              <a:t>구조체 배열의 정렬 </a:t>
            </a:r>
            <a:r>
              <a:rPr lang="en-US" altLang="ko-KR" dirty="0"/>
              <a:t>(3/4)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5845A1B-0180-4770-AC84-E82B308D4B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2EADB0B-8CE4-4036-9972-56B9503BDD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446A2-0B54-48F5-BBEB-C99DC269DB72}" type="slidenum">
              <a:rPr lang="ko-KR" altLang="en-US" smtClean="0"/>
              <a:pPr/>
              <a:t>73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6B06E59-75C6-4D5E-A51A-71995F246C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91920"/>
            <a:ext cx="9048750" cy="5248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1492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51A439-2E64-4EDB-BADE-8922B3B98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11-11 : CONTACT </a:t>
            </a:r>
            <a:r>
              <a:rPr lang="ko-KR" altLang="en-US" dirty="0"/>
              <a:t>구조체 배열의 정렬 </a:t>
            </a:r>
            <a:r>
              <a:rPr lang="en-US" altLang="ko-KR" dirty="0"/>
              <a:t>(4/4)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5845A1B-0180-4770-AC84-E82B308D4B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2EADB0B-8CE4-4036-9972-56B9503BDD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446A2-0B54-48F5-BBEB-C99DC269DB72}" type="slidenum">
              <a:rPr lang="ko-KR" altLang="en-US" smtClean="0"/>
              <a:pPr/>
              <a:t>74</a:t>
            </a:fld>
            <a:endParaRPr lang="ko-KR" altLang="en-US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EA2A5CA6-BDAE-4697-B734-0875728D7A50}"/>
              </a:ext>
            </a:extLst>
          </p:cNvPr>
          <p:cNvGrpSpPr/>
          <p:nvPr/>
        </p:nvGrpSpPr>
        <p:grpSpPr>
          <a:xfrm>
            <a:off x="800100" y="1391920"/>
            <a:ext cx="8134350" cy="3808729"/>
            <a:chOff x="628650" y="1370013"/>
            <a:chExt cx="5862017" cy="2714625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CB2C11A8-697C-408F-A301-9C365BF000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10024"/>
            <a:stretch/>
          </p:blipFill>
          <p:spPr>
            <a:xfrm>
              <a:off x="628650" y="1370013"/>
              <a:ext cx="5862017" cy="742950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D1BCEF21-F1E9-4402-BC8A-F0695D5E0C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20" r="13505"/>
            <a:stretch/>
          </p:blipFill>
          <p:spPr>
            <a:xfrm>
              <a:off x="628650" y="2112963"/>
              <a:ext cx="5862017" cy="1971675"/>
            </a:xfrm>
            <a:prstGeom prst="rect">
              <a:avLst/>
            </a:prstGeom>
          </p:spPr>
        </p:pic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F7E1AEAF-7A49-41EF-BF0E-31E2439DAB6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1739"/>
          <a:stretch/>
        </p:blipFill>
        <p:spPr>
          <a:xfrm>
            <a:off x="9134475" y="1333254"/>
            <a:ext cx="2219325" cy="5342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80910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686D42-BC12-471D-A66D-B42D8A75A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동적 메모리의 개념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477360F-4E62-4534-8E4D-C5CB0FEF08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453E295-D82A-4316-8D21-CAEFEF1A0A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446A2-0B54-48F5-BBEB-C99DC269DB72}" type="slidenum">
              <a:rPr lang="ko-KR" altLang="en-US" smtClean="0"/>
              <a:pPr/>
              <a:t>75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494B752-1C34-4872-BC4A-34569C81D2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5838" y="1391921"/>
            <a:ext cx="9980324" cy="5212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08790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54EE31-F790-4C41-8E12-340C3609C7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정적</a:t>
            </a:r>
            <a:r>
              <a:rPr lang="en-US" altLang="ko-KR" dirty="0"/>
              <a:t> </a:t>
            </a:r>
            <a:r>
              <a:rPr lang="ko-KR" altLang="en-US" dirty="0"/>
              <a:t>메모리와 동적 메모리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FE6838-0CC2-4EAC-ADCD-5B6797D468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1921"/>
            <a:ext cx="10515600" cy="5212080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F1A997A-F2C5-4183-B7F4-9BEAD804C7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446A2-0B54-48F5-BBEB-C99DC269DB72}" type="slidenum">
              <a:rPr lang="ko-KR" altLang="en-US" smtClean="0"/>
              <a:pPr/>
              <a:t>76</a:t>
            </a:fld>
            <a:endParaRPr lang="ko-KR" altLang="en-US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040C6AB3-CD5F-492E-9C81-9BE429A50C62}"/>
              </a:ext>
            </a:extLst>
          </p:cNvPr>
          <p:cNvGrpSpPr/>
          <p:nvPr/>
        </p:nvGrpSpPr>
        <p:grpSpPr>
          <a:xfrm>
            <a:off x="799203" y="1778218"/>
            <a:ext cx="10614146" cy="3327182"/>
            <a:chOff x="799203" y="1778218"/>
            <a:chExt cx="10614146" cy="3045123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DAFA152A-B969-4636-A642-8630B234CA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9203" y="1778218"/>
              <a:ext cx="10593594" cy="1650782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1F0706F4-E27F-4909-A6DD-4093FCABD2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9751" y="3419527"/>
              <a:ext cx="10593598" cy="14038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4125499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535E7F-723B-498B-A1D1-143029F10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동적 메모리의 필요성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4F56129-E1AE-48E3-954F-12EBC565A9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95325" y="1408747"/>
            <a:ext cx="5324475" cy="4768216"/>
          </a:xfrm>
        </p:spPr>
        <p:txBody>
          <a:bodyPr>
            <a:noAutofit/>
          </a:bodyPr>
          <a:lstStyle/>
          <a:p>
            <a:r>
              <a:rPr lang="ko-KR" altLang="en-US" dirty="0"/>
              <a:t>프로그램을 작성하는 시점에 배열의 크기를 미리 알 수 없을 때</a:t>
            </a:r>
            <a:endParaRPr lang="en-US" altLang="ko-KR" dirty="0"/>
          </a:p>
          <a:p>
            <a:pPr lvl="1"/>
            <a:r>
              <a:rPr lang="ko-KR" altLang="en-US" dirty="0"/>
              <a:t>배열 크기를 변수에 입력받는 경우</a:t>
            </a:r>
            <a:endParaRPr lang="en-US" altLang="ko-KR" dirty="0"/>
          </a:p>
          <a:p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최대 크기를 가정해서 배열을 선언하는 경우</a:t>
            </a:r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2CDC20D6-4595-47D5-90FE-4D54788EA4A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ko-KR" altLang="en-US" dirty="0"/>
              <a:t>동적 메모리를 사용하는 경우</a:t>
            </a:r>
            <a:endParaRPr lang="en-US" altLang="ko-KR" dirty="0"/>
          </a:p>
          <a:p>
            <a:pPr lvl="1"/>
            <a:r>
              <a:rPr lang="ko-KR" altLang="en-US" dirty="0"/>
              <a:t>메모리 낭비 없이 꼭 필요한 만큼 메모리를 할당할 수 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메모리의 할당과 해제 시점을 프로그래머가 마음대로 선택할 수 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동적 메모리는 메모리 사용에 있어서 프로그래머에게 최대한의 자유를 보장한다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1D6A51D-63C5-4A75-A82B-FBE8518569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446A2-0B54-48F5-BBEB-C99DC269DB72}" type="slidenum">
              <a:rPr lang="ko-KR" altLang="en-US" smtClean="0"/>
              <a:pPr/>
              <a:t>77</a:t>
            </a:fld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7C14047-43F2-4827-BF2A-DCFE58BC0DE8}"/>
              </a:ext>
            </a:extLst>
          </p:cNvPr>
          <p:cNvSpPr/>
          <p:nvPr/>
        </p:nvSpPr>
        <p:spPr>
          <a:xfrm>
            <a:off x="1152524" y="2663897"/>
            <a:ext cx="4400551" cy="137470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r>
              <a:rPr lang="en-US" altLang="ko-KR" dirty="0">
                <a:solidFill>
                  <a:srgbClr val="1341FF"/>
                </a:solidFill>
                <a:latin typeface="Consolas" panose="020B0609020204030204" pitchFamily="49" charset="0"/>
              </a:rPr>
              <a:t>int 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size; </a:t>
            </a:r>
            <a:r>
              <a:rPr lang="en-US" altLang="ko-KR" dirty="0">
                <a:solidFill>
                  <a:srgbClr val="229B00"/>
                </a:solidFill>
                <a:latin typeface="Consolas" panose="020B0609020204030204" pitchFamily="49" charset="0"/>
              </a:rPr>
              <a:t>// int </a:t>
            </a:r>
            <a:r>
              <a:rPr lang="ko-KR" altLang="en-US" dirty="0">
                <a:solidFill>
                  <a:srgbClr val="229B00"/>
                </a:solidFill>
                <a:latin typeface="Consolas" panose="020B0609020204030204" pitchFamily="49" charset="0"/>
              </a:rPr>
              <a:t>배열의 크기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printf(</a:t>
            </a:r>
            <a:r>
              <a:rPr lang="en-US" altLang="ko-KR" dirty="0">
                <a:solidFill>
                  <a:srgbClr val="7D0000"/>
                </a:solidFill>
                <a:latin typeface="Consolas" panose="020B0609020204030204" pitchFamily="49" charset="0"/>
              </a:rPr>
              <a:t>"</a:t>
            </a:r>
            <a:r>
              <a:rPr lang="ko-KR" altLang="en-US" dirty="0">
                <a:solidFill>
                  <a:srgbClr val="7D0000"/>
                </a:solidFill>
                <a:latin typeface="Consolas" panose="020B0609020204030204" pitchFamily="49" charset="0"/>
              </a:rPr>
              <a:t>배열의 크기</a:t>
            </a:r>
            <a:r>
              <a:rPr lang="en-US" altLang="ko-KR" dirty="0">
                <a:solidFill>
                  <a:srgbClr val="7D0000"/>
                </a:solidFill>
                <a:latin typeface="Consolas" panose="020B0609020204030204" pitchFamily="49" charset="0"/>
              </a:rPr>
              <a:t>? "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scanf(</a:t>
            </a:r>
            <a:r>
              <a:rPr lang="en-US" altLang="ko-KR" dirty="0">
                <a:solidFill>
                  <a:srgbClr val="7D0000"/>
                </a:solidFill>
                <a:latin typeface="Consolas" panose="020B0609020204030204" pitchFamily="49" charset="0"/>
              </a:rPr>
              <a:t>"%d"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, &amp;size);</a:t>
            </a:r>
          </a:p>
          <a:p>
            <a:r>
              <a:rPr lang="en-US" altLang="ko-KR" dirty="0">
                <a:solidFill>
                  <a:srgbClr val="1341FF"/>
                </a:solidFill>
                <a:latin typeface="Consolas" panose="020B0609020204030204" pitchFamily="49" charset="0"/>
              </a:rPr>
              <a:t>int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arr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altLang="ko-KR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size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];</a:t>
            </a:r>
            <a:endParaRPr lang="ko-KR" altLang="ko-KR" sz="2000" kern="100" dirty="0">
              <a:latin typeface="Consolas" panose="020B0609020204030204" pitchFamily="49" charset="0"/>
              <a:cs typeface="Times New Roman" panose="02020603050405020304" pitchFamily="18" charset="0"/>
            </a:endParaRPr>
          </a:p>
        </p:txBody>
      </p:sp>
      <p:sp>
        <p:nvSpPr>
          <p:cNvPr id="9" name="말풍선: 모서리가 둥근 사각형 8">
            <a:extLst>
              <a:ext uri="{FF2B5EF4-FFF2-40B4-BE49-F238E27FC236}">
                <a16:creationId xmlns:a16="http://schemas.microsoft.com/office/drawing/2014/main" id="{13C2B9C4-43A1-43BD-8FC7-B0197D67A5F9}"/>
              </a:ext>
            </a:extLst>
          </p:cNvPr>
          <p:cNvSpPr/>
          <p:nvPr/>
        </p:nvSpPr>
        <p:spPr>
          <a:xfrm>
            <a:off x="3566305" y="3693424"/>
            <a:ext cx="2062970" cy="690349"/>
          </a:xfrm>
          <a:prstGeom prst="wedgeRoundRectCallout">
            <a:avLst>
              <a:gd name="adj1" fmla="val -70025"/>
              <a:gd name="adj2" fmla="val -36635"/>
              <a:gd name="adj3" fmla="val 16667"/>
            </a:avLst>
          </a:prstGeom>
          <a:solidFill>
            <a:srgbClr val="FFFFFF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" tIns="18000" rIns="18000" bIns="18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배열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크기에 변수를 사용할 수 없다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4AFCED4-0757-48A9-9ACD-B8C036E4F3B3}"/>
              </a:ext>
            </a:extLst>
          </p:cNvPr>
          <p:cNvSpPr/>
          <p:nvPr/>
        </p:nvSpPr>
        <p:spPr>
          <a:xfrm>
            <a:off x="1152524" y="5534849"/>
            <a:ext cx="4400551" cy="47542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r>
              <a:rPr lang="en-US" altLang="ko-KR" dirty="0">
                <a:solidFill>
                  <a:srgbClr val="1341FF"/>
                </a:solidFill>
                <a:latin typeface="Consolas" panose="020B0609020204030204" pitchFamily="49" charset="0"/>
              </a:rPr>
              <a:t>int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arr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altLang="ko-KR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100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];</a:t>
            </a:r>
            <a:endParaRPr lang="ko-KR" altLang="ko-KR" sz="2000" kern="100" dirty="0">
              <a:latin typeface="Consolas" panose="020B0609020204030204" pitchFamily="49" charset="0"/>
              <a:cs typeface="Times New Roman" panose="02020603050405020304" pitchFamily="18" charset="0"/>
            </a:endParaRPr>
          </a:p>
        </p:txBody>
      </p:sp>
      <p:sp>
        <p:nvSpPr>
          <p:cNvPr id="11" name="말풍선: 모서리가 둥근 사각형 10">
            <a:extLst>
              <a:ext uri="{FF2B5EF4-FFF2-40B4-BE49-F238E27FC236}">
                <a16:creationId xmlns:a16="http://schemas.microsoft.com/office/drawing/2014/main" id="{DE589BD4-EDD4-4876-BEA7-DFA3B0E77706}"/>
              </a:ext>
            </a:extLst>
          </p:cNvPr>
          <p:cNvSpPr/>
          <p:nvPr/>
        </p:nvSpPr>
        <p:spPr>
          <a:xfrm>
            <a:off x="3352799" y="5211540"/>
            <a:ext cx="1590676" cy="475426"/>
          </a:xfrm>
          <a:prstGeom prst="wedgeRoundRectCallout">
            <a:avLst>
              <a:gd name="adj1" fmla="val -73517"/>
              <a:gd name="adj2" fmla="val 41500"/>
              <a:gd name="adj3" fmla="val 16667"/>
            </a:avLst>
          </a:prstGeom>
          <a:solidFill>
            <a:srgbClr val="FFFFFF"/>
          </a:solidFill>
          <a:ln w="190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" tIns="18000" rIns="18000" bIns="18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메모리 낭비</a:t>
            </a:r>
          </a:p>
        </p:txBody>
      </p:sp>
      <p:sp>
        <p:nvSpPr>
          <p:cNvPr id="12" name="말풍선: 모서리가 둥근 사각형 11">
            <a:extLst>
              <a:ext uri="{FF2B5EF4-FFF2-40B4-BE49-F238E27FC236}">
                <a16:creationId xmlns:a16="http://schemas.microsoft.com/office/drawing/2014/main" id="{4EE580B8-63C0-4A1C-8680-F2973BFDA455}"/>
              </a:ext>
            </a:extLst>
          </p:cNvPr>
          <p:cNvSpPr/>
          <p:nvPr/>
        </p:nvSpPr>
        <p:spPr>
          <a:xfrm>
            <a:off x="3352799" y="5798002"/>
            <a:ext cx="1819276" cy="558347"/>
          </a:xfrm>
          <a:prstGeom prst="wedgeRoundRectCallout">
            <a:avLst>
              <a:gd name="adj1" fmla="val -67902"/>
              <a:gd name="adj2" fmla="val -38381"/>
              <a:gd name="adj3" fmla="val 16667"/>
            </a:avLst>
          </a:prstGeom>
          <a:solidFill>
            <a:srgbClr val="FFFFFF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" tIns="18000" rIns="18000" bIns="18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버퍼 오버런의 위험이 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906817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227C76-A547-4035-A2B4-B80F9B747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동적 메모리의 할당과 해제 </a:t>
            </a:r>
            <a:r>
              <a:rPr lang="en-US" altLang="ko-KR" dirty="0"/>
              <a:t>(1/4)</a:t>
            </a:r>
            <a:endParaRPr lang="ko-KR" altLang="en-US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12B111C-9C34-4D58-9E8D-05173C583A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1921"/>
            <a:ext cx="10515600" cy="5212080"/>
          </a:xfrm>
        </p:spPr>
        <p:txBody>
          <a:bodyPr>
            <a:noAutofit/>
          </a:bodyPr>
          <a:lstStyle/>
          <a:p>
            <a:r>
              <a:rPr lang="ko-KR" altLang="en-US" dirty="0"/>
              <a:t>동적 메모리를 할당하려면 </a:t>
            </a:r>
            <a:r>
              <a:rPr lang="en-US" altLang="ko-KR" dirty="0"/>
              <a:t>malloc </a:t>
            </a:r>
            <a:r>
              <a:rPr lang="ko-KR" altLang="en-US" dirty="0"/>
              <a:t>함수를 사용한다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r>
              <a:rPr lang="en-US" altLang="ko-KR" dirty="0"/>
              <a:t>malloc </a:t>
            </a:r>
            <a:r>
              <a:rPr lang="ko-KR" altLang="en-US" dirty="0"/>
              <a:t>함수는 특정 바이트 크기의 메모리를 할당하고 그 주소</a:t>
            </a:r>
            <a:r>
              <a:rPr lang="en-US" altLang="ko-KR" dirty="0"/>
              <a:t>(void*</a:t>
            </a:r>
            <a:r>
              <a:rPr lang="ko-KR" altLang="en-US" dirty="0"/>
              <a:t>형</a:t>
            </a:r>
            <a:r>
              <a:rPr lang="en-US" altLang="ko-KR" dirty="0"/>
              <a:t>)</a:t>
            </a:r>
            <a:r>
              <a:rPr lang="ko-KR" altLang="en-US" dirty="0"/>
              <a:t>를 반환한다</a:t>
            </a:r>
            <a:r>
              <a:rPr lang="en-US" altLang="ko-KR" dirty="0"/>
              <a:t>. </a:t>
            </a:r>
          </a:p>
          <a:p>
            <a:pPr lvl="1"/>
            <a:r>
              <a:rPr lang="en-US" altLang="ko-KR" dirty="0"/>
              <a:t>malloc </a:t>
            </a:r>
            <a:r>
              <a:rPr lang="ko-KR" altLang="en-US" dirty="0"/>
              <a:t>함수가 할당한 메모리를 어떻게 사용할지는 프로그래머가 마음대로 정할 수 있다</a:t>
            </a:r>
            <a:r>
              <a:rPr lang="en-US" altLang="ko-KR" dirty="0"/>
              <a:t>. </a:t>
            </a:r>
          </a:p>
          <a:p>
            <a:pPr lvl="1"/>
            <a:r>
              <a:rPr lang="en-US" altLang="ko-KR" dirty="0"/>
              <a:t>void </a:t>
            </a:r>
            <a:r>
              <a:rPr lang="ko-KR" altLang="en-US" dirty="0"/>
              <a:t>포인터는 역참조 연산을 할 수 없으므로</a:t>
            </a:r>
            <a:r>
              <a:rPr lang="en-US" altLang="ko-KR" dirty="0"/>
              <a:t>, </a:t>
            </a:r>
            <a:r>
              <a:rPr lang="ko-KR" altLang="en-US" dirty="0"/>
              <a:t>특정 포인터형으로 형 변환해야 한다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malloc </a:t>
            </a:r>
            <a:r>
              <a:rPr lang="ko-KR" altLang="en-US" dirty="0"/>
              <a:t>함수가 리턴하는 주소를 포인터 변수에 보관해야 한다</a:t>
            </a:r>
            <a:r>
              <a:rPr lang="en-US" altLang="ko-KR" dirty="0"/>
              <a:t>.</a:t>
            </a:r>
          </a:p>
          <a:p>
            <a:pPr lvl="1"/>
            <a:endParaRPr lang="en-US" altLang="ko-KR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448BA17-A3FA-44C3-A028-7C8B37F1D8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446A2-0B54-48F5-BBEB-C99DC269DB72}" type="slidenum">
              <a:rPr lang="ko-KR" altLang="en-US" smtClean="0"/>
              <a:t>78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AD19A92-33E5-4407-BA14-A99D544505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267" r="50000" b="3924"/>
          <a:stretch/>
        </p:blipFill>
        <p:spPr>
          <a:xfrm>
            <a:off x="4651191" y="2172971"/>
            <a:ext cx="2730453" cy="57629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말풍선: 모서리가 둥근 사각형 7">
            <a:extLst>
              <a:ext uri="{FF2B5EF4-FFF2-40B4-BE49-F238E27FC236}">
                <a16:creationId xmlns:a16="http://schemas.microsoft.com/office/drawing/2014/main" id="{CE708AC9-AE1A-4461-AAC3-FADCB126E5D4}"/>
              </a:ext>
            </a:extLst>
          </p:cNvPr>
          <p:cNvSpPr/>
          <p:nvPr/>
        </p:nvSpPr>
        <p:spPr>
          <a:xfrm>
            <a:off x="6738704" y="2893410"/>
            <a:ext cx="1865363" cy="602965"/>
          </a:xfrm>
          <a:prstGeom prst="wedgeRoundRectCallout">
            <a:avLst>
              <a:gd name="adj1" fmla="val -43390"/>
              <a:gd name="adj2" fmla="val -89614"/>
              <a:gd name="adj3" fmla="val 16667"/>
            </a:avLst>
          </a:prstGeom>
          <a:solidFill>
            <a:srgbClr val="FFFFFF"/>
          </a:solidFill>
          <a:ln w="190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" tIns="18000" rIns="18000" bIns="18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할당할 메모리의 바이트 크기</a:t>
            </a:r>
          </a:p>
        </p:txBody>
      </p:sp>
      <p:sp>
        <p:nvSpPr>
          <p:cNvPr id="9" name="말풍선: 모서리가 둥근 사각형 8">
            <a:extLst>
              <a:ext uri="{FF2B5EF4-FFF2-40B4-BE49-F238E27FC236}">
                <a16:creationId xmlns:a16="http://schemas.microsoft.com/office/drawing/2014/main" id="{A1DFBAE3-95EC-4EAF-9F8D-646B03F649A9}"/>
              </a:ext>
            </a:extLst>
          </p:cNvPr>
          <p:cNvSpPr/>
          <p:nvPr/>
        </p:nvSpPr>
        <p:spPr>
          <a:xfrm>
            <a:off x="3338279" y="2893410"/>
            <a:ext cx="1865363" cy="602965"/>
          </a:xfrm>
          <a:prstGeom prst="wedgeRoundRectCallout">
            <a:avLst>
              <a:gd name="adj1" fmla="val 42906"/>
              <a:gd name="adj2" fmla="val -91194"/>
              <a:gd name="adj3" fmla="val 16667"/>
            </a:avLst>
          </a:prstGeom>
          <a:solidFill>
            <a:srgbClr val="FFFFFF"/>
          </a:solidFill>
          <a:ln w="190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" tIns="18000" rIns="18000" bIns="18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할당된 메모리의 주소</a:t>
            </a:r>
          </a:p>
        </p:txBody>
      </p:sp>
    </p:spTree>
    <p:extLst>
      <p:ext uri="{BB962C8B-B14F-4D97-AF65-F5344CB8AC3E}">
        <p14:creationId xmlns:p14="http://schemas.microsoft.com/office/powerpoint/2010/main" val="189215232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7BB288-902D-463E-BB81-25B84DE85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동적 메모리의 할당과 해제 </a:t>
            </a:r>
            <a:r>
              <a:rPr lang="en-US" altLang="ko-KR" dirty="0"/>
              <a:t>(2/4)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0FFAE12-7768-433C-8536-026E2198D0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4D1DEEA-1E2F-4F69-9F27-9A417060B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446A2-0B54-48F5-BBEB-C99DC269DB72}" type="slidenum">
              <a:rPr lang="ko-KR" altLang="en-US" smtClean="0"/>
              <a:pPr/>
              <a:t>79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DDE2D3E-CFA7-4163-B861-613CAE9CB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0249" y="1397839"/>
            <a:ext cx="8191502" cy="5211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0166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1E68B1-7D41-4D1B-964F-12F45CE1B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auto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093BA8E-F455-4976-94C5-C8634D8CB6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auto</a:t>
            </a:r>
            <a:r>
              <a:rPr lang="ko-KR" altLang="en-US" dirty="0"/>
              <a:t>로 선언된 지역 변수는 블록에 들어갈 때 자동으로 생성되고</a:t>
            </a:r>
            <a:r>
              <a:rPr lang="en-US" altLang="ko-KR" dirty="0"/>
              <a:t>, </a:t>
            </a:r>
            <a:r>
              <a:rPr lang="ko-KR" altLang="en-US" dirty="0"/>
              <a:t>블록을 빠져나갈 때 자동으로 소멸된다</a:t>
            </a:r>
            <a:r>
              <a:rPr lang="en-US" altLang="ko-KR" dirty="0"/>
              <a:t>.</a:t>
            </a:r>
            <a:endParaRPr lang="ko-KR" altLang="en-US" dirty="0"/>
          </a:p>
          <a:p>
            <a:r>
              <a:rPr lang="ko-KR" altLang="en-US" dirty="0"/>
              <a:t>지역 변수는 디폴트로 </a:t>
            </a:r>
            <a:r>
              <a:rPr lang="en-US" altLang="ko-KR" dirty="0"/>
              <a:t>auto</a:t>
            </a:r>
            <a:r>
              <a:rPr lang="ko-KR" altLang="en-US" dirty="0"/>
              <a:t>로 간주된다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auto</a:t>
            </a:r>
            <a:r>
              <a:rPr lang="ko-KR" altLang="en-US" dirty="0"/>
              <a:t>로 지정된 변수를 </a:t>
            </a:r>
            <a:r>
              <a:rPr lang="ko-KR" altLang="en-US" b="1" dirty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자동 변수</a:t>
            </a:r>
            <a:r>
              <a:rPr lang="ko-KR" altLang="en-US" dirty="0"/>
              <a:t>라고 한다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EFADC04-B2B5-4B5F-BD4D-3163B226C0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446A2-0B54-48F5-BBEB-C99DC269DB72}" type="slidenum">
              <a:rPr lang="ko-KR" altLang="en-US" smtClean="0"/>
              <a:pPr/>
              <a:t>8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D0EE07A-D57A-455D-86C1-34A727C56D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237" y="3429000"/>
            <a:ext cx="7338692" cy="23168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1680123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F4378A-64A4-4506-98D0-2D0ACC89C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동적 메모리의 할당과 해제 </a:t>
            </a:r>
            <a:r>
              <a:rPr lang="en-US" altLang="ko-KR" dirty="0"/>
              <a:t>(3/4)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42079AC-E838-41B4-A59F-C0615C10BE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malloc </a:t>
            </a:r>
            <a:r>
              <a:rPr lang="ko-KR" altLang="en-US" dirty="0"/>
              <a:t>함수는 동적 메모리를 할당할 수 없으면 </a:t>
            </a:r>
            <a:r>
              <a:rPr lang="en-US" altLang="ko-KR" dirty="0"/>
              <a:t>NULL</a:t>
            </a:r>
            <a:r>
              <a:rPr lang="ko-KR" altLang="en-US" dirty="0"/>
              <a:t>을 리턴한다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endParaRPr lang="ko-KR" altLang="en-US" dirty="0"/>
          </a:p>
          <a:p>
            <a:r>
              <a:rPr lang="ko-KR" altLang="en-US" dirty="0"/>
              <a:t>동적 메모리의 주소를 저장하는 포인터는 배열의 원소를 가리키는 포인터이다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 err="1"/>
              <a:t>arr</a:t>
            </a:r>
            <a:r>
              <a:rPr lang="ko-KR" altLang="en-US" dirty="0"/>
              <a:t>가 가리키는 배열의 원소에 접근할 때 </a:t>
            </a:r>
            <a:r>
              <a:rPr lang="en-US" altLang="ko-KR" dirty="0" err="1"/>
              <a:t>arr</a:t>
            </a:r>
            <a:r>
              <a:rPr lang="en-US" altLang="ko-KR" dirty="0"/>
              <a:t>[</a:t>
            </a:r>
            <a:r>
              <a:rPr lang="en-US" altLang="ko-KR" dirty="0" err="1"/>
              <a:t>i</a:t>
            </a:r>
            <a:r>
              <a:rPr lang="en-US" altLang="ko-KR" dirty="0"/>
              <a:t>]</a:t>
            </a:r>
            <a:r>
              <a:rPr lang="ko-KR" altLang="en-US" dirty="0"/>
              <a:t>로 접근한다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F629369-13A5-4810-85F4-7DD8ADDAEF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446A2-0B54-48F5-BBEB-C99DC269DB72}" type="slidenum">
              <a:rPr lang="ko-KR" altLang="en-US" smtClean="0"/>
              <a:pPr/>
              <a:t>80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5604880-BAA8-4469-9CEB-A102ED12E8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721" b="2519"/>
          <a:stretch/>
        </p:blipFill>
        <p:spPr>
          <a:xfrm>
            <a:off x="1128553" y="1866900"/>
            <a:ext cx="7043738" cy="22002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007BF25-8C45-42A5-87D4-26D53D40CA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0539"/>
          <a:stretch/>
        </p:blipFill>
        <p:spPr>
          <a:xfrm>
            <a:off x="1128553" y="5506084"/>
            <a:ext cx="7043738" cy="80264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5418372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24536A-443C-4C9E-91B9-B005EF4E7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동적 메모리의 할당과 해제 </a:t>
            </a:r>
            <a:r>
              <a:rPr lang="en-US" altLang="ko-KR" dirty="0"/>
              <a:t>(4/4)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1E1E0B8-9999-45BD-B988-1D0BE5D3C9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ko-KR" altLang="en-US" dirty="0"/>
              <a:t>동적 메모리를 해제하려면 </a:t>
            </a:r>
            <a:r>
              <a:rPr lang="en-US" altLang="ko-KR" dirty="0"/>
              <a:t>free </a:t>
            </a:r>
            <a:r>
              <a:rPr lang="ko-KR" altLang="en-US" dirty="0"/>
              <a:t>함수를 사용한다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메모리 누수</a:t>
            </a:r>
            <a:endParaRPr lang="en-US" altLang="ko-KR" dirty="0"/>
          </a:p>
          <a:p>
            <a:pPr lvl="1"/>
            <a:r>
              <a:rPr lang="ko-KR" altLang="en-US" dirty="0"/>
              <a:t>동적 메모리가 사용 중이 아닌데 해제되지 않고 계속 남아있는 상황</a:t>
            </a:r>
            <a:endParaRPr lang="en-US" altLang="ko-KR" dirty="0"/>
          </a:p>
          <a:p>
            <a:pPr lvl="1"/>
            <a:r>
              <a:rPr lang="ko-KR" altLang="en-US" dirty="0"/>
              <a:t>사용이 끝난 동적 메모리는 반드시 </a:t>
            </a:r>
            <a:r>
              <a:rPr lang="en-US" altLang="ko-KR" dirty="0"/>
              <a:t>free </a:t>
            </a:r>
            <a:r>
              <a:rPr lang="ko-KR" altLang="en-US" dirty="0"/>
              <a:t>함수를 호출해서 해제해야 한다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동적 메모리를 할당할 때 언제 해제할지를 판단해서 해제하는 코드를 함께 작성하는 것이 좋다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77188A4-80EF-4061-B916-EC4F1AAF1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446A2-0B54-48F5-BBEB-C99DC269DB72}" type="slidenum">
              <a:rPr lang="ko-KR" altLang="en-US" smtClean="0"/>
              <a:pPr/>
              <a:t>81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ECC0737-CDC9-4F95-BE3B-DBDF96244B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312"/>
          <a:stretch/>
        </p:blipFill>
        <p:spPr>
          <a:xfrm>
            <a:off x="4387678" y="1889918"/>
            <a:ext cx="3416644" cy="60617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말풍선: 모서리가 둥근 사각형 5">
            <a:extLst>
              <a:ext uri="{FF2B5EF4-FFF2-40B4-BE49-F238E27FC236}">
                <a16:creationId xmlns:a16="http://schemas.microsoft.com/office/drawing/2014/main" id="{0FAD3FD4-67F6-49DF-905A-287C990B2D51}"/>
              </a:ext>
            </a:extLst>
          </p:cNvPr>
          <p:cNvSpPr/>
          <p:nvPr/>
        </p:nvSpPr>
        <p:spPr>
          <a:xfrm>
            <a:off x="6681554" y="2594520"/>
            <a:ext cx="1865363" cy="602965"/>
          </a:xfrm>
          <a:prstGeom prst="wedgeRoundRectCallout">
            <a:avLst>
              <a:gd name="adj1" fmla="val -39815"/>
              <a:gd name="adj2" fmla="val -88035"/>
              <a:gd name="adj3" fmla="val 16667"/>
            </a:avLst>
          </a:prstGeom>
          <a:solidFill>
            <a:srgbClr val="FFFFFF"/>
          </a:solidFill>
          <a:ln w="190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" tIns="18000" rIns="18000" bIns="18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해제할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메모리의 주소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58AC967-08C8-406B-B19B-E561BDED86C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999" b="16999"/>
          <a:stretch/>
        </p:blipFill>
        <p:spPr>
          <a:xfrm>
            <a:off x="1351537" y="3291878"/>
            <a:ext cx="7195380" cy="40681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78E3F18-3BAA-4728-987C-2069E7F09B2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6492" b="16040"/>
          <a:stretch/>
        </p:blipFill>
        <p:spPr>
          <a:xfrm>
            <a:off x="1338135" y="3789861"/>
            <a:ext cx="7208782" cy="40681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0490634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9D0C66-D8BE-4E5C-B3F5-7DC3846A9C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11-12 : </a:t>
            </a:r>
            <a:r>
              <a:rPr lang="ko-KR" altLang="en-US" dirty="0"/>
              <a:t>동적 메모리를 이용해서 입력받은 정수를 정렬하는 코드 </a:t>
            </a:r>
            <a:r>
              <a:rPr lang="en-US" altLang="ko-KR" dirty="0"/>
              <a:t>(1/3)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21A977A-BFD8-4513-89B2-7BDCA80AF8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40137A0-FEF2-4B01-808F-0180BD6EFB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446A2-0B54-48F5-BBEB-C99DC269DB72}" type="slidenum">
              <a:rPr lang="ko-KR" altLang="en-US" smtClean="0"/>
              <a:pPr/>
              <a:t>82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60F780D-F0DB-4D27-AFE6-2E7DE26273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315"/>
          <a:stretch/>
        </p:blipFill>
        <p:spPr>
          <a:xfrm>
            <a:off x="838200" y="1396682"/>
            <a:ext cx="9277350" cy="535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23417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9D0C66-D8BE-4E5C-B3F5-7DC3846A9C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11-12 : </a:t>
            </a:r>
            <a:r>
              <a:rPr lang="ko-KR" altLang="en-US" dirty="0"/>
              <a:t>동적 메모리를 이용해서 입력받은 정수를 정렬하는 코드 </a:t>
            </a:r>
            <a:r>
              <a:rPr lang="en-US" altLang="ko-KR" dirty="0"/>
              <a:t>(2/3)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21A977A-BFD8-4513-89B2-7BDCA80AF8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40137A0-FEF2-4B01-808F-0180BD6EFB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446A2-0B54-48F5-BBEB-C99DC269DB72}" type="slidenum">
              <a:rPr lang="ko-KR" altLang="en-US" smtClean="0"/>
              <a:pPr/>
              <a:t>83</a:t>
            </a:fld>
            <a:endParaRPr lang="ko-KR" altLang="en-US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A638825C-5BD7-4497-A16F-A04FC3B949BD}"/>
              </a:ext>
            </a:extLst>
          </p:cNvPr>
          <p:cNvGrpSpPr/>
          <p:nvPr/>
        </p:nvGrpSpPr>
        <p:grpSpPr>
          <a:xfrm>
            <a:off x="838199" y="1391921"/>
            <a:ext cx="9525001" cy="5212080"/>
            <a:chOff x="628650" y="1370013"/>
            <a:chExt cx="6538012" cy="3738279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543DD616-1BC1-4DEC-92A1-C0CE067ED3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3999"/>
            <a:stretch/>
          </p:blipFill>
          <p:spPr>
            <a:xfrm>
              <a:off x="628650" y="1370013"/>
              <a:ext cx="6538012" cy="3276600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E6386B41-F3EF-4F8C-B050-1AEA8D1693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3187" b="12031"/>
            <a:stretch/>
          </p:blipFill>
          <p:spPr>
            <a:xfrm>
              <a:off x="628650" y="4639063"/>
              <a:ext cx="6538012" cy="46922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6304880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9D0C66-D8BE-4E5C-B3F5-7DC3846A9C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11-12 : </a:t>
            </a:r>
            <a:r>
              <a:rPr lang="ko-KR" altLang="en-US" dirty="0"/>
              <a:t>동적 메모리를 이용해서 입력받은 정수를 정렬하는 코드 </a:t>
            </a:r>
            <a:r>
              <a:rPr lang="en-US" altLang="ko-KR" dirty="0"/>
              <a:t>(3/3)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21A977A-BFD8-4513-89B2-7BDCA80AF8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40137A0-FEF2-4B01-808F-0180BD6EFB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446A2-0B54-48F5-BBEB-C99DC269DB72}" type="slidenum">
              <a:rPr lang="ko-KR" altLang="en-US" smtClean="0"/>
              <a:pPr/>
              <a:t>84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19C0254-298C-4B71-A700-1BB0A41A12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91921"/>
            <a:ext cx="9029700" cy="521208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CFD9B4C-4053-4A7B-83C4-90E0A3A762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488"/>
          <a:stretch/>
        </p:blipFill>
        <p:spPr>
          <a:xfrm>
            <a:off x="6991350" y="1902960"/>
            <a:ext cx="4362450" cy="2515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14859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C317B0-CBA8-4957-94DE-2D7C645CC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동적 메모리를 사용하는 과정 </a:t>
            </a:r>
            <a:r>
              <a:rPr lang="en-US" altLang="ko-KR" dirty="0"/>
              <a:t>(1/2)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8F88BC7-E876-44E3-9DF9-F7C38263DD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1921"/>
            <a:ext cx="5772150" cy="5212080"/>
          </a:xfrm>
        </p:spPr>
        <p:txBody>
          <a:bodyPr/>
          <a:lstStyle/>
          <a:p>
            <a:pPr marL="514350" indent="-514350">
              <a:buFont typeface="+mj-ea"/>
              <a:buAutoNum type="circleNumDbPlain"/>
            </a:pPr>
            <a:r>
              <a:rPr lang="ko-KR" altLang="en-US" dirty="0"/>
              <a:t>동적 메모리의 주소를 저장할 포인터를 준비한다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동적 메모리를 어떤 용도로 사용할지에 따라 포인터의 데이터형을 정하고</a:t>
            </a:r>
            <a:r>
              <a:rPr lang="en-US" altLang="ko-KR" dirty="0"/>
              <a:t>, </a:t>
            </a:r>
            <a:r>
              <a:rPr lang="ko-KR" altLang="en-US" dirty="0"/>
              <a:t>널 포인터로 초기화한다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514350" indent="-514350">
              <a:buFont typeface="+mj-ea"/>
              <a:buAutoNum type="circleNumDbPlain" startAt="2"/>
            </a:pPr>
            <a:r>
              <a:rPr lang="ko-KR" altLang="en-US" dirty="0"/>
              <a:t>동적 메모리를 할당할 때는 </a:t>
            </a:r>
            <a:r>
              <a:rPr lang="en-US" altLang="ko-KR" dirty="0"/>
              <a:t>malloc </a:t>
            </a:r>
            <a:r>
              <a:rPr lang="ko-KR" altLang="en-US" dirty="0"/>
              <a:t>함수를 사용한다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malloc </a:t>
            </a:r>
            <a:r>
              <a:rPr lang="ko-KR" altLang="en-US" dirty="0"/>
              <a:t>함수의 인자로는 할당할 메모리의 바이트 크기를 지정한다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E1BD0BB-F3BC-4AAD-85C8-025DFCB33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446A2-0B54-48F5-BBEB-C99DC269DB72}" type="slidenum">
              <a:rPr lang="ko-KR" altLang="en-US" smtClean="0"/>
              <a:pPr/>
              <a:t>85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3F9D995-B853-4145-AE89-3135864190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095" b="-2083"/>
          <a:stretch/>
        </p:blipFill>
        <p:spPr>
          <a:xfrm>
            <a:off x="6770455" y="1948168"/>
            <a:ext cx="4583345" cy="71036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B791F70-203D-4092-848A-A95566E78C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343"/>
          <a:stretch/>
        </p:blipFill>
        <p:spPr>
          <a:xfrm>
            <a:off x="6770455" y="4128339"/>
            <a:ext cx="4583345" cy="71036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6987495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C317B0-CBA8-4957-94DE-2D7C645CC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동적 메모리를 사용하는 과정 </a:t>
            </a:r>
            <a:r>
              <a:rPr lang="en-US" altLang="ko-KR" dirty="0"/>
              <a:t>(2/2)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8F88BC7-E876-44E3-9DF9-F7C38263DD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1921"/>
            <a:ext cx="5762625" cy="5212080"/>
          </a:xfrm>
        </p:spPr>
        <p:txBody>
          <a:bodyPr/>
          <a:lstStyle/>
          <a:p>
            <a:pPr marL="514350" indent="-514350">
              <a:buFont typeface="+mj-ea"/>
              <a:buAutoNum type="circleNumDbPlain" startAt="3"/>
            </a:pPr>
            <a:r>
              <a:rPr lang="ko-KR" altLang="en-US" dirty="0"/>
              <a:t>동적 메모리를 사용할 때는 배열의 원소를 가리키는 포인터처럼 사용한다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 err="1"/>
              <a:t>arr</a:t>
            </a:r>
            <a:r>
              <a:rPr lang="en-US" altLang="ko-KR" dirty="0"/>
              <a:t>[</a:t>
            </a:r>
            <a:r>
              <a:rPr lang="en-US" altLang="ko-KR" dirty="0" err="1"/>
              <a:t>i</a:t>
            </a:r>
            <a:r>
              <a:rPr lang="en-US" altLang="ko-KR" dirty="0"/>
              <a:t>]</a:t>
            </a:r>
            <a:r>
              <a:rPr lang="ko-KR" altLang="en-US" dirty="0"/>
              <a:t>처럼 인덱스를 이용한다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marL="514350" indent="-514350">
              <a:buFont typeface="+mj-ea"/>
              <a:buAutoNum type="circleNumDbPlain" startAt="4"/>
            </a:pPr>
            <a:r>
              <a:rPr lang="ko-KR" altLang="en-US" dirty="0"/>
              <a:t>동적 메모리는 사용이 끝나면 </a:t>
            </a:r>
            <a:r>
              <a:rPr lang="en-US" altLang="ko-KR" dirty="0"/>
              <a:t>free </a:t>
            </a:r>
            <a:r>
              <a:rPr lang="ko-KR" altLang="en-US" dirty="0"/>
              <a:t>함수로 해제한다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더 이상 해제된 동적 메모리를 가리키지 않도록 포인터를 널 포인터로 만든다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E1BD0BB-F3BC-4AAD-85C8-025DFCB33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446A2-0B54-48F5-BBEB-C99DC269DB72}" type="slidenum">
              <a:rPr lang="ko-KR" altLang="en-US" smtClean="0"/>
              <a:pPr/>
              <a:t>86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484F24B-66E2-4870-9702-C247E5B04A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654"/>
          <a:stretch/>
        </p:blipFill>
        <p:spPr>
          <a:xfrm>
            <a:off x="6977062" y="1809750"/>
            <a:ext cx="4376738" cy="8926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3AA3E1F-C8E1-4DC2-AF8B-42537FAB04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4069"/>
          <a:stretch/>
        </p:blipFill>
        <p:spPr>
          <a:xfrm>
            <a:off x="6977062" y="3836156"/>
            <a:ext cx="4376738" cy="91889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8306799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2AD9AE-B0BF-4618-AF65-18648DE9D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동적 메모리 사용 시 주의 사항 </a:t>
            </a:r>
            <a:r>
              <a:rPr lang="en-US" altLang="ko-KR" dirty="0"/>
              <a:t>(1/4)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A8B5315D-27FF-44B1-81D9-71627CBBD9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동적 메모리를 해제하고 나면 포인터를 널 포인터로 만들어야 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  <a:p>
            <a:pPr lvl="1"/>
            <a:r>
              <a:rPr lang="ko-KR" altLang="en-US" dirty="0"/>
              <a:t>포인터를 안전하게 사용하려면 포인터가 가리키는 대상이 없을 때 항상 </a:t>
            </a:r>
            <a:r>
              <a:rPr lang="en-US" altLang="ko-KR" dirty="0"/>
              <a:t>NULL</a:t>
            </a:r>
            <a:r>
              <a:rPr lang="ko-KR" altLang="en-US" dirty="0"/>
              <a:t>을 저장한다</a:t>
            </a:r>
            <a:r>
              <a:rPr lang="en-US" altLang="ko-KR" dirty="0"/>
              <a:t>. </a:t>
            </a:r>
          </a:p>
          <a:p>
            <a:pPr lvl="1"/>
            <a:r>
              <a:rPr lang="ko-KR" altLang="en-US" dirty="0"/>
              <a:t>포인터를 사용할 때는 </a:t>
            </a:r>
            <a:r>
              <a:rPr lang="en-US" altLang="ko-KR" dirty="0"/>
              <a:t>NULL</a:t>
            </a:r>
            <a:r>
              <a:rPr lang="ko-KR" altLang="en-US" dirty="0"/>
              <a:t>이 아닌 경우에만 사용한다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8974765-26F8-4A73-94D7-7161D47CE7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446A2-0B54-48F5-BBEB-C99DC269DB72}" type="slidenum">
              <a:rPr lang="ko-KR" altLang="en-US" smtClean="0"/>
              <a:pPr/>
              <a:t>87</a:t>
            </a:fld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62469A8-3227-45A1-84F9-6763A2A164D3}"/>
              </a:ext>
            </a:extLst>
          </p:cNvPr>
          <p:cNvSpPr/>
          <p:nvPr/>
        </p:nvSpPr>
        <p:spPr>
          <a:xfrm>
            <a:off x="1416684" y="1871811"/>
            <a:ext cx="5454353" cy="128802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r>
              <a:rPr lang="en-US" altLang="ko-KR" dirty="0">
                <a:solidFill>
                  <a:srgbClr val="1341FF"/>
                </a:solidFill>
                <a:latin typeface="Consolas" panose="020B0609020204030204" pitchFamily="49" charset="0"/>
              </a:rPr>
              <a:t>int 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*p = (</a:t>
            </a:r>
            <a:r>
              <a:rPr lang="en-US" altLang="ko-KR" dirty="0">
                <a:solidFill>
                  <a:srgbClr val="1341FF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*)malloc(</a:t>
            </a:r>
            <a:r>
              <a:rPr lang="en-US" altLang="ko-KR" dirty="0">
                <a:solidFill>
                  <a:srgbClr val="1341FF"/>
                </a:solidFill>
                <a:latin typeface="Consolas" panose="020B0609020204030204" pitchFamily="49" charset="0"/>
              </a:rPr>
              <a:t>sizeof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>
                <a:solidFill>
                  <a:srgbClr val="1341FF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) * 100);</a:t>
            </a:r>
          </a:p>
          <a:p>
            <a:r>
              <a:rPr lang="en-US" altLang="ko-KR" dirty="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︙</a:t>
            </a:r>
            <a:endParaRPr lang="ko-KR" altLang="en-US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free(p);</a:t>
            </a:r>
            <a:endParaRPr lang="en-US" altLang="ko-KR" dirty="0">
              <a:solidFill>
                <a:srgbClr val="229B00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*p = 123;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endParaRPr lang="ko-KR" altLang="ko-KR" sz="2000" kern="100" dirty="0">
              <a:latin typeface="Consolas" panose="020B0609020204030204" pitchFamily="49" charset="0"/>
              <a:cs typeface="Times New Roman" panose="02020603050405020304" pitchFamily="18" charset="0"/>
            </a:endParaRPr>
          </a:p>
        </p:txBody>
      </p:sp>
      <p:sp>
        <p:nvSpPr>
          <p:cNvPr id="9" name="말풍선: 모서리가 둥근 사각형 8">
            <a:extLst>
              <a:ext uri="{FF2B5EF4-FFF2-40B4-BE49-F238E27FC236}">
                <a16:creationId xmlns:a16="http://schemas.microsoft.com/office/drawing/2014/main" id="{627297D8-0CA5-483F-A605-7928B77DA7C9}"/>
              </a:ext>
            </a:extLst>
          </p:cNvPr>
          <p:cNvSpPr/>
          <p:nvPr/>
        </p:nvSpPr>
        <p:spPr>
          <a:xfrm>
            <a:off x="3131977" y="2383508"/>
            <a:ext cx="2077604" cy="588645"/>
          </a:xfrm>
          <a:prstGeom prst="wedgeRoundRectCallout">
            <a:avLst>
              <a:gd name="adj1" fmla="val -67709"/>
              <a:gd name="adj2" fmla="val 33435"/>
              <a:gd name="adj3" fmla="val 16667"/>
            </a:avLst>
          </a:prstGeom>
          <a:solidFill>
            <a:srgbClr val="FFFFFF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" tIns="18000" rIns="18000" bIns="18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해제된 메모리에 접근하면 실행 에러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D49FF03-FAA8-4C6B-9598-FF4FF360941D}"/>
              </a:ext>
            </a:extLst>
          </p:cNvPr>
          <p:cNvSpPr/>
          <p:nvPr/>
        </p:nvSpPr>
        <p:spPr>
          <a:xfrm>
            <a:off x="7150735" y="1871811"/>
            <a:ext cx="4362450" cy="125476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free(p);	</a:t>
            </a:r>
          </a:p>
          <a:p>
            <a:r>
              <a:rPr lang="en-US" altLang="ko-KR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p = </a:t>
            </a:r>
            <a:r>
              <a:rPr lang="en-US" altLang="ko-KR" dirty="0">
                <a:solidFill>
                  <a:srgbClr val="4500E5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NULL</a:t>
            </a:r>
            <a:r>
              <a:rPr lang="en-US" altLang="ko-KR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;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*p = 123;	</a:t>
            </a:r>
            <a:endParaRPr lang="ko-KR" altLang="ko-KR" sz="2000" kern="100" dirty="0">
              <a:latin typeface="Consolas" panose="020B0609020204030204" pitchFamily="49" charset="0"/>
              <a:cs typeface="Times New Roman" panose="02020603050405020304" pitchFamily="18" charset="0"/>
            </a:endParaRPr>
          </a:p>
        </p:txBody>
      </p:sp>
      <p:sp>
        <p:nvSpPr>
          <p:cNvPr id="11" name="말풍선: 모서리가 둥근 사각형 10">
            <a:extLst>
              <a:ext uri="{FF2B5EF4-FFF2-40B4-BE49-F238E27FC236}">
                <a16:creationId xmlns:a16="http://schemas.microsoft.com/office/drawing/2014/main" id="{47979D97-03F9-4B8E-A2A0-7B4FEA9EF7E4}"/>
              </a:ext>
            </a:extLst>
          </p:cNvPr>
          <p:cNvSpPr/>
          <p:nvPr/>
        </p:nvSpPr>
        <p:spPr>
          <a:xfrm>
            <a:off x="8914823" y="1939125"/>
            <a:ext cx="2258002" cy="588645"/>
          </a:xfrm>
          <a:prstGeom prst="wedgeRoundRectCallout">
            <a:avLst>
              <a:gd name="adj1" fmla="val -65068"/>
              <a:gd name="adj2" fmla="val 41526"/>
              <a:gd name="adj3" fmla="val 16667"/>
            </a:avLst>
          </a:prstGeom>
          <a:solidFill>
            <a:srgbClr val="FFFFFF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" tIns="18000" rIns="18000" bIns="18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메모리 </a:t>
            </a:r>
            <a:r>
              <a:rPr lang="en-US" altLang="ko-KR" dirty="0">
                <a:solidFill>
                  <a:schemeClr val="tx1"/>
                </a:solidFill>
              </a:rPr>
              <a:t>0</a:t>
            </a:r>
            <a:r>
              <a:rPr lang="ko-KR" altLang="en-US" dirty="0">
                <a:solidFill>
                  <a:schemeClr val="tx1"/>
                </a:solidFill>
              </a:rPr>
              <a:t>번지에 접근하므로 실행 에러</a:t>
            </a:r>
          </a:p>
        </p:txBody>
      </p:sp>
      <p:sp>
        <p:nvSpPr>
          <p:cNvPr id="12" name="말풍선: 모서리가 둥근 사각형 11">
            <a:extLst>
              <a:ext uri="{FF2B5EF4-FFF2-40B4-BE49-F238E27FC236}">
                <a16:creationId xmlns:a16="http://schemas.microsoft.com/office/drawing/2014/main" id="{927B0606-EAD1-433B-AE9B-405C5CCD2BC9}"/>
              </a:ext>
            </a:extLst>
          </p:cNvPr>
          <p:cNvSpPr/>
          <p:nvPr/>
        </p:nvSpPr>
        <p:spPr>
          <a:xfrm>
            <a:off x="279874" y="3232880"/>
            <a:ext cx="1366124" cy="373360"/>
          </a:xfrm>
          <a:prstGeom prst="wedgeRoundRectCallout">
            <a:avLst>
              <a:gd name="adj1" fmla="val 49406"/>
              <a:gd name="adj2" fmla="val -112679"/>
              <a:gd name="adj3" fmla="val 16667"/>
            </a:avLst>
          </a:prstGeom>
          <a:solidFill>
            <a:srgbClr val="FFFFFF"/>
          </a:solidFill>
          <a:ln w="190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" tIns="18000" rIns="18000" bIns="18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허상 포인터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5BC4E99-2F50-4ED9-8173-F905579BC3DD}"/>
              </a:ext>
            </a:extLst>
          </p:cNvPr>
          <p:cNvSpPr/>
          <p:nvPr/>
        </p:nvSpPr>
        <p:spPr>
          <a:xfrm>
            <a:off x="1597659" y="5278481"/>
            <a:ext cx="5454353" cy="74383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if (</a:t>
            </a:r>
            <a:r>
              <a:rPr lang="en-US" altLang="ko-KR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p != </a:t>
            </a:r>
            <a:r>
              <a:rPr lang="en-US" altLang="ko-KR" dirty="0">
                <a:solidFill>
                  <a:srgbClr val="4500E5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NULL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) </a:t>
            </a:r>
            <a:endParaRPr lang="en-US" altLang="ko-KR" dirty="0">
              <a:solidFill>
                <a:srgbClr val="229B00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229B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*p = 123;</a:t>
            </a:r>
            <a:r>
              <a:rPr lang="en-US" altLang="ko-KR" dirty="0">
                <a:solidFill>
                  <a:srgbClr val="229B00"/>
                </a:solidFill>
                <a:latin typeface="Consolas" panose="020B0609020204030204" pitchFamily="49" charset="0"/>
              </a:rPr>
              <a:t>.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endParaRPr lang="ko-KR" altLang="ko-KR" sz="2000" kern="100" dirty="0">
              <a:latin typeface="Consolas" panose="020B0609020204030204" pitchFamily="49" charset="0"/>
              <a:cs typeface="Times New Roman" panose="02020603050405020304" pitchFamily="18" charset="0"/>
            </a:endParaRPr>
          </a:p>
        </p:txBody>
      </p:sp>
      <p:sp>
        <p:nvSpPr>
          <p:cNvPr id="14" name="말풍선: 모서리가 둥근 사각형 13">
            <a:extLst>
              <a:ext uri="{FF2B5EF4-FFF2-40B4-BE49-F238E27FC236}">
                <a16:creationId xmlns:a16="http://schemas.microsoft.com/office/drawing/2014/main" id="{F346BFBC-103F-4402-B5B9-152214C35297}"/>
              </a:ext>
            </a:extLst>
          </p:cNvPr>
          <p:cNvSpPr/>
          <p:nvPr/>
        </p:nvSpPr>
        <p:spPr>
          <a:xfrm>
            <a:off x="3991749" y="5458195"/>
            <a:ext cx="2711310" cy="636195"/>
          </a:xfrm>
          <a:prstGeom prst="wedgeRoundRectCallout">
            <a:avLst>
              <a:gd name="adj1" fmla="val -62647"/>
              <a:gd name="adj2" fmla="val -39317"/>
              <a:gd name="adj3" fmla="val 16667"/>
            </a:avLst>
          </a:prstGeom>
          <a:solidFill>
            <a:srgbClr val="FFFFFF"/>
          </a:solidFill>
          <a:ln w="190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" tIns="18000" rIns="18000" bIns="18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p</a:t>
            </a:r>
            <a:r>
              <a:rPr lang="ko-KR" altLang="en-US" dirty="0">
                <a:solidFill>
                  <a:schemeClr val="tx1"/>
                </a:solidFill>
              </a:rPr>
              <a:t>가 널 포인터가 아니면 안전하게 사용할 수 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07A8C97-1C54-4201-BE64-DC8C7DA0DE50}"/>
              </a:ext>
            </a:extLst>
          </p:cNvPr>
          <p:cNvSpPr/>
          <p:nvPr/>
        </p:nvSpPr>
        <p:spPr>
          <a:xfrm>
            <a:off x="7315686" y="3246836"/>
            <a:ext cx="403254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chemeClr val="accent5">
                    <a:lumMod val="75000"/>
                  </a:schemeClr>
                </a:solidFill>
              </a:rPr>
              <a:t>메모리 </a:t>
            </a:r>
            <a:r>
              <a:rPr lang="en-US" altLang="ko-KR" dirty="0">
                <a:solidFill>
                  <a:schemeClr val="accent5">
                    <a:lumMod val="75000"/>
                  </a:schemeClr>
                </a:solidFill>
              </a:rPr>
              <a:t>0</a:t>
            </a:r>
            <a:r>
              <a:rPr lang="ko-KR" altLang="en-US" dirty="0">
                <a:solidFill>
                  <a:schemeClr val="accent5">
                    <a:lumMod val="75000"/>
                  </a:schemeClr>
                </a:solidFill>
              </a:rPr>
              <a:t>번지 접근 시 예외가 발생하므로 프로그램이 항상 죽는다</a:t>
            </a:r>
            <a:r>
              <a:rPr lang="en-US" altLang="ko-KR" dirty="0">
                <a:solidFill>
                  <a:schemeClr val="accent5">
                    <a:lumMod val="75000"/>
                  </a:schemeClr>
                </a:solidFill>
              </a:rPr>
              <a:t>.</a:t>
            </a:r>
            <a:endParaRPr lang="ko-KR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FEAF579-C535-4C7E-8514-33E595A29AA8}"/>
              </a:ext>
            </a:extLst>
          </p:cNvPr>
          <p:cNvSpPr/>
          <p:nvPr/>
        </p:nvSpPr>
        <p:spPr>
          <a:xfrm>
            <a:off x="1750341" y="3246836"/>
            <a:ext cx="478703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chemeClr val="accent5">
                    <a:lumMod val="75000"/>
                  </a:schemeClr>
                </a:solidFill>
              </a:rPr>
              <a:t>잘못된 주소에 접근하므로 프로그램이 죽을 수도 있고 엉뚱한 변수의 값이 바뀔 수도 있다</a:t>
            </a:r>
            <a:r>
              <a:rPr lang="en-US" altLang="ko-KR" dirty="0">
                <a:solidFill>
                  <a:schemeClr val="accent5">
                    <a:lumMod val="75000"/>
                  </a:schemeClr>
                </a:solidFill>
              </a:rPr>
              <a:t>.</a:t>
            </a:r>
            <a:r>
              <a:rPr lang="ko-KR" altLang="en-US" dirty="0">
                <a:solidFill>
                  <a:schemeClr val="accent5">
                    <a:lumMod val="75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4629602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E351C0-1273-48D6-B3A8-BE9F9DC496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동적 메모리 사용 시 주의 사항 </a:t>
            </a:r>
            <a:r>
              <a:rPr lang="en-US" altLang="ko-KR" dirty="0"/>
              <a:t>(2/4)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7D33118-9C91-45AE-BF5D-7986B5FD18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해제된 동적 메모리를 다시 해제해서는 안된다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r>
              <a:rPr lang="en-US" altLang="ko-KR" dirty="0"/>
              <a:t>free </a:t>
            </a:r>
            <a:r>
              <a:rPr lang="ko-KR" altLang="en-US" dirty="0"/>
              <a:t>호출 후 포인터를 널 포인터로 만들면 문제가 발생하지 않는다</a:t>
            </a:r>
            <a:r>
              <a:rPr lang="en-US" altLang="ko-KR" dirty="0"/>
              <a:t>.</a:t>
            </a:r>
          </a:p>
          <a:p>
            <a:pPr lvl="2"/>
            <a:r>
              <a:rPr lang="en-US" altLang="ko-KR" dirty="0"/>
              <a:t>free </a:t>
            </a:r>
            <a:r>
              <a:rPr lang="ko-KR" altLang="en-US" dirty="0"/>
              <a:t>함수는 매개변수로 널 포인터가 전달되면 아무것도 하지 않는다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C96F382-6B8F-4587-A798-0B2226D39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446A2-0B54-48F5-BBEB-C99DC269DB72}" type="slidenum">
              <a:rPr lang="ko-KR" altLang="en-US" smtClean="0"/>
              <a:pPr/>
              <a:t>88</a:t>
            </a:fld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93DD57C-A8F0-4E19-8E41-D7BD9E36D664}"/>
              </a:ext>
            </a:extLst>
          </p:cNvPr>
          <p:cNvSpPr/>
          <p:nvPr/>
        </p:nvSpPr>
        <p:spPr>
          <a:xfrm>
            <a:off x="1666875" y="1930764"/>
            <a:ext cx="5454353" cy="158234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r>
              <a:rPr lang="en-US" altLang="ko-KR" dirty="0">
                <a:solidFill>
                  <a:srgbClr val="1341FF"/>
                </a:solidFill>
                <a:latin typeface="Consolas" panose="020B0609020204030204" pitchFamily="49" charset="0"/>
              </a:rPr>
              <a:t>int 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*p = (</a:t>
            </a:r>
            <a:r>
              <a:rPr lang="en-US" altLang="ko-KR" dirty="0">
                <a:solidFill>
                  <a:srgbClr val="1341FF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*)malloc(</a:t>
            </a:r>
            <a:r>
              <a:rPr lang="en-US" altLang="ko-KR" dirty="0">
                <a:solidFill>
                  <a:srgbClr val="1341FF"/>
                </a:solidFill>
                <a:latin typeface="Consolas" panose="020B0609020204030204" pitchFamily="49" charset="0"/>
              </a:rPr>
              <a:t>sizeof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>
                <a:solidFill>
                  <a:srgbClr val="1341FF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) * 100);</a:t>
            </a:r>
          </a:p>
          <a:p>
            <a:r>
              <a:rPr lang="en-US" altLang="ko-KR" dirty="0">
                <a:solidFill>
                  <a:srgbClr val="229B00"/>
                </a:solidFill>
                <a:latin typeface="Consolas" panose="020B0609020204030204" pitchFamily="49" charset="0"/>
              </a:rPr>
              <a:t>// p </a:t>
            </a:r>
            <a:r>
              <a:rPr lang="ko-KR" altLang="en-US" dirty="0">
                <a:solidFill>
                  <a:srgbClr val="229B00"/>
                </a:solidFill>
                <a:latin typeface="Consolas" panose="020B0609020204030204" pitchFamily="49" charset="0"/>
              </a:rPr>
              <a:t>사용</a:t>
            </a:r>
          </a:p>
          <a:p>
            <a:r>
              <a:rPr lang="en-US" altLang="ko-KR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free(p); </a:t>
            </a:r>
            <a:r>
              <a:rPr lang="en-US" altLang="ko-KR" dirty="0">
                <a:solidFill>
                  <a:srgbClr val="229B00"/>
                </a:solidFill>
                <a:latin typeface="Consolas" panose="020B0609020204030204" pitchFamily="49" charset="0"/>
              </a:rPr>
              <a:t>// </a:t>
            </a:r>
            <a:r>
              <a:rPr lang="ko-KR" altLang="en-US" dirty="0">
                <a:solidFill>
                  <a:srgbClr val="229B00"/>
                </a:solidFill>
                <a:latin typeface="Consolas" panose="020B0609020204030204" pitchFamily="49" charset="0"/>
              </a:rPr>
              <a:t>사용이 끝난 메모리는 해제한다</a:t>
            </a:r>
            <a:r>
              <a:rPr lang="en-US" altLang="ko-KR" dirty="0">
                <a:solidFill>
                  <a:srgbClr val="229B00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︙</a:t>
            </a:r>
          </a:p>
          <a:p>
            <a:r>
              <a:rPr lang="en-US" altLang="ko-KR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free(p);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endParaRPr lang="ko-KR" altLang="ko-KR" sz="2000" kern="100" dirty="0">
              <a:latin typeface="Consolas" panose="020B0609020204030204" pitchFamily="49" charset="0"/>
              <a:cs typeface="Times New Roman" panose="02020603050405020304" pitchFamily="18" charset="0"/>
            </a:endParaRPr>
          </a:p>
        </p:txBody>
      </p:sp>
      <p:sp>
        <p:nvSpPr>
          <p:cNvPr id="6" name="말풍선: 모서리가 둥근 사각형 5">
            <a:extLst>
              <a:ext uri="{FF2B5EF4-FFF2-40B4-BE49-F238E27FC236}">
                <a16:creationId xmlns:a16="http://schemas.microsoft.com/office/drawing/2014/main" id="{287506F5-24AC-47AC-A02A-EE22AA9EADA3}"/>
              </a:ext>
            </a:extLst>
          </p:cNvPr>
          <p:cNvSpPr/>
          <p:nvPr/>
        </p:nvSpPr>
        <p:spPr>
          <a:xfrm>
            <a:off x="3272551" y="3218787"/>
            <a:ext cx="2337674" cy="588645"/>
          </a:xfrm>
          <a:prstGeom prst="wedgeRoundRectCallout">
            <a:avLst>
              <a:gd name="adj1" fmla="val -66334"/>
              <a:gd name="adj2" fmla="val -36144"/>
              <a:gd name="adj3" fmla="val 16667"/>
            </a:avLst>
          </a:prstGeom>
          <a:solidFill>
            <a:srgbClr val="FFFFFF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" tIns="18000" rIns="18000" bIns="18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해제된 메모리를 다시 해제하면 </a:t>
            </a:r>
            <a:r>
              <a:rPr lang="ko-KR" altLang="en-US" dirty="0">
                <a:solidFill>
                  <a:schemeClr val="tx1"/>
                </a:solidFill>
              </a:rPr>
              <a:t>실행 에러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3B906C8-B5DB-4BAC-BDA0-678C39B65FB6}"/>
              </a:ext>
            </a:extLst>
          </p:cNvPr>
          <p:cNvSpPr/>
          <p:nvPr/>
        </p:nvSpPr>
        <p:spPr>
          <a:xfrm>
            <a:off x="1666875" y="4837430"/>
            <a:ext cx="5454353" cy="99370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free(p);	</a:t>
            </a:r>
            <a:r>
              <a:rPr lang="en-US" altLang="ko-KR" dirty="0">
                <a:solidFill>
                  <a:srgbClr val="229B00"/>
                </a:solidFill>
                <a:latin typeface="Consolas" panose="020B0609020204030204" pitchFamily="49" charset="0"/>
              </a:rPr>
              <a:t>// </a:t>
            </a:r>
            <a:r>
              <a:rPr lang="ko-KR" altLang="en-US" dirty="0">
                <a:solidFill>
                  <a:srgbClr val="229B00"/>
                </a:solidFill>
                <a:latin typeface="Consolas" panose="020B0609020204030204" pitchFamily="49" charset="0"/>
              </a:rPr>
              <a:t>사용이 끝난 메모리는 해제한다</a:t>
            </a:r>
            <a:r>
              <a:rPr lang="en-US" altLang="ko-KR" dirty="0">
                <a:solidFill>
                  <a:srgbClr val="229B00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p = </a:t>
            </a:r>
            <a:r>
              <a:rPr lang="en-US" altLang="ko-KR" dirty="0">
                <a:solidFill>
                  <a:srgbClr val="4500E5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NULL</a:t>
            </a:r>
            <a:r>
              <a:rPr lang="en-US" altLang="ko-KR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;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n-US" altLang="ko-KR" dirty="0">
                <a:solidFill>
                  <a:srgbClr val="229B00"/>
                </a:solidFill>
                <a:latin typeface="Consolas" panose="020B0609020204030204" pitchFamily="49" charset="0"/>
              </a:rPr>
              <a:t>// p</a:t>
            </a:r>
            <a:r>
              <a:rPr lang="ko-KR" altLang="en-US" dirty="0">
                <a:solidFill>
                  <a:srgbClr val="229B00"/>
                </a:solidFill>
                <a:latin typeface="Consolas" panose="020B0609020204030204" pitchFamily="49" charset="0"/>
              </a:rPr>
              <a:t>를 널 포인터로 만든다</a:t>
            </a:r>
            <a:r>
              <a:rPr lang="en-US" altLang="ko-KR" dirty="0">
                <a:solidFill>
                  <a:srgbClr val="229B00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free(p);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endParaRPr lang="ko-KR" altLang="ko-KR" sz="2000" kern="100" dirty="0">
              <a:latin typeface="Consolas" panose="020B0609020204030204" pitchFamily="49" charset="0"/>
              <a:cs typeface="Times New Roman" panose="02020603050405020304" pitchFamily="18" charset="0"/>
            </a:endParaRPr>
          </a:p>
        </p:txBody>
      </p:sp>
      <p:sp>
        <p:nvSpPr>
          <p:cNvPr id="9" name="말풍선: 모서리가 둥근 사각형 8">
            <a:extLst>
              <a:ext uri="{FF2B5EF4-FFF2-40B4-BE49-F238E27FC236}">
                <a16:creationId xmlns:a16="http://schemas.microsoft.com/office/drawing/2014/main" id="{DECFC52F-94E0-410E-8CAF-F8EA16DBCDE2}"/>
              </a:ext>
            </a:extLst>
          </p:cNvPr>
          <p:cNvSpPr/>
          <p:nvPr/>
        </p:nvSpPr>
        <p:spPr>
          <a:xfrm>
            <a:off x="3405901" y="5510101"/>
            <a:ext cx="2490074" cy="883994"/>
          </a:xfrm>
          <a:prstGeom prst="wedgeRoundRectCallout">
            <a:avLst>
              <a:gd name="adj1" fmla="val -66334"/>
              <a:gd name="adj2" fmla="val -36144"/>
              <a:gd name="adj3" fmla="val 16667"/>
            </a:avLst>
          </a:prstGeom>
          <a:solidFill>
            <a:srgbClr val="FFFFFF"/>
          </a:solidFill>
          <a:ln w="190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" tIns="18000" rIns="18000" bIns="18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free </a:t>
            </a:r>
            <a:r>
              <a:rPr lang="ko-KR" altLang="en-US" dirty="0">
                <a:solidFill>
                  <a:schemeClr val="tx1"/>
                </a:solidFill>
              </a:rPr>
              <a:t>함수는 널 포인터가 전달되면 아무것도 하지 않는다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443623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F6445F-684D-4AA9-9691-57B98F383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동적 메모리 사용 시 주의 사항 </a:t>
            </a:r>
            <a:r>
              <a:rPr lang="en-US" altLang="ko-KR" dirty="0"/>
              <a:t>(3/4)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B80C9A5-5F3C-4685-80E5-468FEA33F4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free </a:t>
            </a:r>
            <a:r>
              <a:rPr lang="ko-KR" altLang="en-US" dirty="0"/>
              <a:t>함수는 동적 메모리를 해제할 때만 사용해야 한다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지역 변수나 전역 변수를 가리키는 포인터로 </a:t>
            </a:r>
            <a:r>
              <a:rPr lang="en-US" altLang="ko-KR" dirty="0"/>
              <a:t>free </a:t>
            </a:r>
            <a:r>
              <a:rPr lang="ko-KR" altLang="en-US" dirty="0"/>
              <a:t>함수를 호출하면 실행 에러가 발생한다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9D947C2-A15F-40F8-A05E-F6413D0673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446A2-0B54-48F5-BBEB-C99DC269DB72}" type="slidenum">
              <a:rPr lang="ko-KR" altLang="en-US" smtClean="0"/>
              <a:pPr/>
              <a:t>89</a:t>
            </a:fld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999B031-D6A2-4831-9E3F-A7A092552465}"/>
              </a:ext>
            </a:extLst>
          </p:cNvPr>
          <p:cNvSpPr/>
          <p:nvPr/>
        </p:nvSpPr>
        <p:spPr>
          <a:xfrm>
            <a:off x="1609725" y="2675255"/>
            <a:ext cx="5454353" cy="129667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r>
              <a:rPr lang="en-US" altLang="ko-KR" dirty="0">
                <a:solidFill>
                  <a:srgbClr val="1341FF"/>
                </a:solidFill>
                <a:latin typeface="Consolas" panose="020B0609020204030204" pitchFamily="49" charset="0"/>
              </a:rPr>
              <a:t>int 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x;</a:t>
            </a:r>
          </a:p>
          <a:p>
            <a:r>
              <a:rPr lang="en-US" altLang="ko-KR" dirty="0">
                <a:solidFill>
                  <a:srgbClr val="1341FF"/>
                </a:solidFill>
                <a:latin typeface="Consolas" panose="020B0609020204030204" pitchFamily="49" charset="0"/>
              </a:rPr>
              <a:t>int </a:t>
            </a:r>
            <a:r>
              <a:rPr lang="ko-KR" altLang="en-US" dirty="0">
                <a:solidFill>
                  <a:srgbClr val="000000"/>
                </a:solidFill>
                <a:latin typeface="Consolas" panose="020B0609020204030204" pitchFamily="49" charset="0"/>
              </a:rPr>
              <a:t>*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p = &amp;x;	</a:t>
            </a:r>
            <a:r>
              <a:rPr lang="en-US" altLang="ko-KR" dirty="0">
                <a:solidFill>
                  <a:srgbClr val="229B00"/>
                </a:solidFill>
                <a:latin typeface="Consolas" panose="020B0609020204030204" pitchFamily="49" charset="0"/>
              </a:rPr>
              <a:t>// p</a:t>
            </a:r>
            <a:r>
              <a:rPr lang="ko-KR" altLang="en-US" dirty="0">
                <a:solidFill>
                  <a:srgbClr val="229B00"/>
                </a:solidFill>
                <a:latin typeface="Consolas" panose="020B0609020204030204" pitchFamily="49" charset="0"/>
              </a:rPr>
              <a:t>는 지역 변수를 가리킨다</a:t>
            </a:r>
            <a:r>
              <a:rPr lang="en-US" altLang="ko-KR" dirty="0">
                <a:solidFill>
                  <a:srgbClr val="229B00"/>
                </a:solidFill>
                <a:latin typeface="Consolas" panose="020B0609020204030204" pitchFamily="49" charset="0"/>
              </a:rPr>
              <a:t>.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free(p);		</a:t>
            </a:r>
            <a:endParaRPr lang="ko-KR" altLang="ko-KR" sz="2000" kern="100" dirty="0">
              <a:latin typeface="Consolas" panose="020B0609020204030204" pitchFamily="49" charset="0"/>
              <a:cs typeface="Times New Roman" panose="02020603050405020304" pitchFamily="18" charset="0"/>
            </a:endParaRPr>
          </a:p>
        </p:txBody>
      </p:sp>
      <p:sp>
        <p:nvSpPr>
          <p:cNvPr id="7" name="말풍선: 모서리가 둥근 사각형 6">
            <a:extLst>
              <a:ext uri="{FF2B5EF4-FFF2-40B4-BE49-F238E27FC236}">
                <a16:creationId xmlns:a16="http://schemas.microsoft.com/office/drawing/2014/main" id="{5F92ED0A-146E-40AB-8179-7968E38A3261}"/>
              </a:ext>
            </a:extLst>
          </p:cNvPr>
          <p:cNvSpPr/>
          <p:nvPr/>
        </p:nvSpPr>
        <p:spPr>
          <a:xfrm>
            <a:off x="3405472" y="3555673"/>
            <a:ext cx="2690528" cy="884575"/>
          </a:xfrm>
          <a:prstGeom prst="wedgeRoundRectCallout">
            <a:avLst>
              <a:gd name="adj1" fmla="val -66273"/>
              <a:gd name="adj2" fmla="val -38202"/>
              <a:gd name="adj3" fmla="val 16667"/>
            </a:avLst>
          </a:prstGeom>
          <a:solidFill>
            <a:srgbClr val="FFFFFF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" tIns="18000" rIns="18000" bIns="18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지역 변수를 가리키는 포인터로 </a:t>
            </a:r>
            <a:r>
              <a:rPr lang="en-US" altLang="ko-KR" dirty="0">
                <a:solidFill>
                  <a:schemeClr val="tx1"/>
                </a:solidFill>
              </a:rPr>
              <a:t>free</a:t>
            </a:r>
            <a:r>
              <a:rPr lang="ko-KR" altLang="en-US" dirty="0">
                <a:solidFill>
                  <a:schemeClr val="tx1"/>
                </a:solidFill>
              </a:rPr>
              <a:t>를 호출하면 실행 에러가 발생한다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29556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08398D-722F-452D-87FB-293293ABB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register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B63A150-CE53-4714-86B7-142FE371A8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변수를 메모리에 할당하는 대신 </a:t>
            </a:r>
            <a:r>
              <a:rPr lang="en-US" altLang="ko-KR" dirty="0"/>
              <a:t>CPU</a:t>
            </a:r>
            <a:r>
              <a:rPr lang="ko-KR" altLang="en-US" dirty="0"/>
              <a:t>의 레지스터에 할당한다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변수를 레지스터에 할당하면 변수에 좀더 빠르게 접근할 수 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레지스터 변수로 선언해도 변수가 레지스터에 할당되지 않을 수도 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레지스터 변수에 대해서는 주소 구하기 연산자를 사용할 수 없다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826510D-712B-4F28-B10D-2A9322664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446A2-0B54-48F5-BBEB-C99DC269DB72}" type="slidenum">
              <a:rPr lang="ko-KR" altLang="en-US" smtClean="0"/>
              <a:pPr/>
              <a:t>9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992E10C-8DD2-4C3D-AF34-3F17BEF087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424" y="2447925"/>
            <a:ext cx="9123353" cy="13153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9F7CF88-4D2A-4729-8A24-BF57F907CB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" r="1511" b="3612"/>
          <a:stretch/>
        </p:blipFill>
        <p:spPr>
          <a:xfrm>
            <a:off x="1114422" y="5425741"/>
            <a:ext cx="9123357" cy="98458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4819818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4BF2B8-D559-458E-8095-D268CA130A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동적 메모리 사용 시 주의 사항 </a:t>
            </a:r>
            <a:r>
              <a:rPr lang="en-US" altLang="ko-KR" dirty="0"/>
              <a:t>(4/4)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9F3EAE2-E167-41E2-9D41-F2320D653D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76350"/>
            <a:ext cx="10515600" cy="5327651"/>
          </a:xfrm>
        </p:spPr>
        <p:txBody>
          <a:bodyPr/>
          <a:lstStyle/>
          <a:p>
            <a:r>
              <a:rPr lang="ko-KR" altLang="en-US" dirty="0"/>
              <a:t>동적 메모리의 주소를 잃어버리지 않도록 주의해야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5C1C77E-99C2-4CD0-B612-8A8DBCE0D5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446A2-0B54-48F5-BBEB-C99DC269DB72}" type="slidenum">
              <a:rPr lang="ko-KR" altLang="en-US" smtClean="0"/>
              <a:pPr/>
              <a:t>90</a:t>
            </a:fld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2880141-AB02-49B0-8E83-2EBAF1F6EFDD}"/>
              </a:ext>
            </a:extLst>
          </p:cNvPr>
          <p:cNvSpPr/>
          <p:nvPr/>
        </p:nvSpPr>
        <p:spPr>
          <a:xfrm>
            <a:off x="419101" y="2172653"/>
            <a:ext cx="5448300" cy="207772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r>
              <a:rPr lang="en-US" altLang="ko-KR" dirty="0">
                <a:solidFill>
                  <a:srgbClr val="1341FF"/>
                </a:solidFill>
                <a:latin typeface="Consolas" panose="020B0609020204030204" pitchFamily="49" charset="0"/>
              </a:rPr>
              <a:t>void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test_memory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>
                <a:solidFill>
                  <a:srgbClr val="1341FF"/>
                </a:solidFill>
                <a:latin typeface="Consolas" panose="020B0609020204030204" pitchFamily="49" charset="0"/>
              </a:rPr>
              <a:t>int </a:t>
            </a:r>
            <a:r>
              <a:rPr lang="en-US" altLang="ko-KR" dirty="0" err="1">
                <a:solidFill>
                  <a:srgbClr val="6D848C"/>
                </a:solidFill>
                <a:latin typeface="Consolas" panose="020B0609020204030204" pitchFamily="49" charset="0"/>
              </a:rPr>
              <a:t>cnt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ko-KR" dirty="0">
                <a:solidFill>
                  <a:srgbClr val="1341FF"/>
                </a:solidFill>
                <a:latin typeface="Consolas" panose="020B0609020204030204" pitchFamily="49" charset="0"/>
              </a:rPr>
              <a:t>  int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dirty="0">
                <a:solidFill>
                  <a:srgbClr val="1341FF"/>
                </a:solidFill>
                <a:latin typeface="Consolas" panose="020B0609020204030204" pitchFamily="49" charset="0"/>
              </a:rPr>
              <a:t>  </a:t>
            </a:r>
            <a:r>
              <a:rPr lang="en-US" altLang="ko-KR" dirty="0">
                <a:solidFill>
                  <a:srgbClr val="1341FF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int </a:t>
            </a:r>
            <a:r>
              <a:rPr lang="en-US" altLang="ko-KR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*p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= (</a:t>
            </a:r>
            <a:r>
              <a:rPr lang="en-US" altLang="ko-KR" dirty="0">
                <a:solidFill>
                  <a:srgbClr val="1341FF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*)malloc(</a:t>
            </a:r>
            <a:r>
              <a:rPr lang="en-US" altLang="ko-KR" dirty="0">
                <a:solidFill>
                  <a:srgbClr val="1341FF"/>
                </a:solidFill>
                <a:latin typeface="Consolas" panose="020B0609020204030204" pitchFamily="49" charset="0"/>
              </a:rPr>
              <a:t>sizeof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>
                <a:solidFill>
                  <a:srgbClr val="1341FF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)*</a:t>
            </a:r>
            <a:r>
              <a:rPr lang="en-US" altLang="ko-KR" dirty="0" err="1">
                <a:solidFill>
                  <a:srgbClr val="6D848C"/>
                </a:solidFill>
                <a:latin typeface="Consolas" panose="020B0609020204030204" pitchFamily="49" charset="0"/>
              </a:rPr>
              <a:t>cnt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nn-NO" altLang="ko-KR" dirty="0">
                <a:solidFill>
                  <a:srgbClr val="1341FF"/>
                </a:solidFill>
                <a:latin typeface="Consolas" panose="020B0609020204030204" pitchFamily="49" charset="0"/>
              </a:rPr>
              <a:t>  for </a:t>
            </a:r>
            <a:r>
              <a:rPr lang="nn-NO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(i = 0; i &lt; </a:t>
            </a:r>
            <a:r>
              <a:rPr lang="nn-NO" altLang="ko-KR" dirty="0">
                <a:solidFill>
                  <a:srgbClr val="6D848C"/>
                </a:solidFill>
                <a:latin typeface="Consolas" panose="020B0609020204030204" pitchFamily="49" charset="0"/>
              </a:rPr>
              <a:t>cnt</a:t>
            </a:r>
            <a:r>
              <a:rPr lang="nn-NO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; i++)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   p[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] = 0;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}		</a:t>
            </a:r>
            <a:endParaRPr lang="ko-KR" altLang="ko-KR" sz="2000" kern="100" dirty="0">
              <a:latin typeface="Consolas" panose="020B0609020204030204" pitchFamily="49" charset="0"/>
              <a:cs typeface="Times New Roman" panose="02020603050405020304" pitchFamily="18" charset="0"/>
            </a:endParaRPr>
          </a:p>
        </p:txBody>
      </p:sp>
      <p:sp>
        <p:nvSpPr>
          <p:cNvPr id="7" name="말풍선: 모서리가 둥근 사각형 6">
            <a:extLst>
              <a:ext uri="{FF2B5EF4-FFF2-40B4-BE49-F238E27FC236}">
                <a16:creationId xmlns:a16="http://schemas.microsoft.com/office/drawing/2014/main" id="{F94D730D-4B14-4854-8050-6BA4B7A4927D}"/>
              </a:ext>
            </a:extLst>
          </p:cNvPr>
          <p:cNvSpPr/>
          <p:nvPr/>
        </p:nvSpPr>
        <p:spPr>
          <a:xfrm>
            <a:off x="1234202" y="4008762"/>
            <a:ext cx="2899648" cy="889624"/>
          </a:xfrm>
          <a:prstGeom prst="wedgeRoundRectCallout">
            <a:avLst>
              <a:gd name="adj1" fmla="val -64737"/>
              <a:gd name="adj2" fmla="val -42355"/>
              <a:gd name="adj3" fmla="val 16667"/>
            </a:avLst>
          </a:prstGeom>
          <a:solidFill>
            <a:srgbClr val="FFFFFF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" tIns="18000" rIns="18000" bIns="18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함수가 </a:t>
            </a:r>
            <a:r>
              <a:rPr lang="ko-KR" altLang="en-US" dirty="0" err="1">
                <a:solidFill>
                  <a:schemeClr val="tx1"/>
                </a:solidFill>
              </a:rPr>
              <a:t>리턴할</a:t>
            </a:r>
            <a:r>
              <a:rPr lang="ko-KR" altLang="en-US" dirty="0">
                <a:solidFill>
                  <a:schemeClr val="tx1"/>
                </a:solidFill>
              </a:rPr>
              <a:t> 때 </a:t>
            </a:r>
            <a:r>
              <a:rPr lang="en-US" altLang="ko-KR" dirty="0">
                <a:solidFill>
                  <a:schemeClr val="tx1"/>
                </a:solidFill>
              </a:rPr>
              <a:t>p</a:t>
            </a:r>
            <a:r>
              <a:rPr lang="ko-KR" altLang="en-US" dirty="0">
                <a:solidFill>
                  <a:schemeClr val="tx1"/>
                </a:solidFill>
              </a:rPr>
              <a:t>가 소멸되므로 동적 메모리의 주소를 잃어버리게 된다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E1FC3D2-C767-4383-8C51-89A0E04BD2C9}"/>
              </a:ext>
            </a:extLst>
          </p:cNvPr>
          <p:cNvSpPr/>
          <p:nvPr/>
        </p:nvSpPr>
        <p:spPr>
          <a:xfrm>
            <a:off x="6291976" y="2172653"/>
            <a:ext cx="5448300" cy="450342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r>
              <a:rPr lang="en-US" altLang="ko-KR" dirty="0">
                <a:solidFill>
                  <a:srgbClr val="1341FF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*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test_memory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>
                <a:solidFill>
                  <a:srgbClr val="1341FF"/>
                </a:solidFill>
                <a:latin typeface="Consolas" panose="020B0609020204030204" pitchFamily="49" charset="0"/>
              </a:rPr>
              <a:t>int </a:t>
            </a:r>
            <a:r>
              <a:rPr lang="en-US" altLang="ko-KR" dirty="0" err="1">
                <a:solidFill>
                  <a:srgbClr val="6D848C"/>
                </a:solidFill>
                <a:latin typeface="Consolas" panose="020B0609020204030204" pitchFamily="49" charset="0"/>
              </a:rPr>
              <a:t>cnt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ko-KR" dirty="0">
                <a:solidFill>
                  <a:srgbClr val="1341FF"/>
                </a:solidFill>
                <a:latin typeface="Consolas" panose="020B0609020204030204" pitchFamily="49" charset="0"/>
              </a:rPr>
              <a:t>  int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dirty="0">
                <a:solidFill>
                  <a:srgbClr val="1341FF"/>
                </a:solidFill>
                <a:latin typeface="Consolas" panose="020B0609020204030204" pitchFamily="49" charset="0"/>
              </a:rPr>
              <a:t>  int 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*p = (</a:t>
            </a:r>
            <a:r>
              <a:rPr lang="en-US" altLang="ko-KR" dirty="0">
                <a:solidFill>
                  <a:srgbClr val="1341FF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*)malloc(</a:t>
            </a:r>
            <a:r>
              <a:rPr lang="en-US" altLang="ko-KR" dirty="0">
                <a:solidFill>
                  <a:srgbClr val="1341FF"/>
                </a:solidFill>
                <a:latin typeface="Consolas" panose="020B0609020204030204" pitchFamily="49" charset="0"/>
              </a:rPr>
              <a:t>sizeof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>
                <a:solidFill>
                  <a:srgbClr val="1341FF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)*</a:t>
            </a:r>
            <a:r>
              <a:rPr lang="en-US" altLang="ko-KR" dirty="0" err="1">
                <a:solidFill>
                  <a:srgbClr val="6D848C"/>
                </a:solidFill>
                <a:latin typeface="Consolas" panose="020B0609020204030204" pitchFamily="49" charset="0"/>
              </a:rPr>
              <a:t>cnt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nn-NO" altLang="ko-KR" dirty="0">
                <a:solidFill>
                  <a:srgbClr val="1341FF"/>
                </a:solidFill>
                <a:latin typeface="Consolas" panose="020B0609020204030204" pitchFamily="49" charset="0"/>
              </a:rPr>
              <a:t>  for </a:t>
            </a:r>
            <a:r>
              <a:rPr lang="nn-NO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(i = 0; i &lt; </a:t>
            </a:r>
            <a:r>
              <a:rPr lang="nn-NO" altLang="ko-KR" dirty="0">
                <a:solidFill>
                  <a:srgbClr val="6D848C"/>
                </a:solidFill>
                <a:latin typeface="Consolas" panose="020B0609020204030204" pitchFamily="49" charset="0"/>
              </a:rPr>
              <a:t>cnt</a:t>
            </a:r>
            <a:r>
              <a:rPr lang="nn-NO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; i++)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   p[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] = 0;</a:t>
            </a:r>
          </a:p>
          <a:p>
            <a:r>
              <a:rPr lang="en-US" altLang="ko-KR" dirty="0">
                <a:solidFill>
                  <a:srgbClr val="1341FF"/>
                </a:solidFill>
                <a:latin typeface="Consolas" panose="020B0609020204030204" pitchFamily="49" charset="0"/>
              </a:rPr>
              <a:t>  </a:t>
            </a:r>
            <a:r>
              <a:rPr lang="en-US" altLang="ko-KR" dirty="0">
                <a:solidFill>
                  <a:srgbClr val="1341FF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return </a:t>
            </a:r>
            <a:r>
              <a:rPr lang="en-US" altLang="ko-KR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p;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dirty="0">
                <a:solidFill>
                  <a:srgbClr val="1341FF"/>
                </a:solidFill>
                <a:latin typeface="Consolas" panose="020B0609020204030204" pitchFamily="49" charset="0"/>
              </a:rPr>
              <a:t>int 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main(</a:t>
            </a:r>
            <a:r>
              <a:rPr lang="en-US" altLang="ko-KR" dirty="0">
                <a:solidFill>
                  <a:srgbClr val="1341FF"/>
                </a:solidFill>
                <a:latin typeface="Consolas" panose="020B0609020204030204" pitchFamily="49" charset="0"/>
              </a:rPr>
              <a:t>void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ko-KR" dirty="0">
                <a:solidFill>
                  <a:srgbClr val="1341FF"/>
                </a:solidFill>
                <a:latin typeface="Consolas" panose="020B0609020204030204" pitchFamily="49" charset="0"/>
              </a:rPr>
              <a:t>  </a:t>
            </a:r>
            <a:r>
              <a:rPr lang="en-US" altLang="ko-KR" dirty="0">
                <a:solidFill>
                  <a:srgbClr val="1341FF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int </a:t>
            </a:r>
            <a:r>
              <a:rPr lang="ko-KR" altLang="en-US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*</a:t>
            </a:r>
            <a:r>
              <a:rPr lang="en-US" altLang="ko-KR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p =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test_memory</a:t>
            </a:r>
            <a:r>
              <a:rPr lang="en-US" altLang="ko-KR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(5); 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dirty="0">
                <a:solidFill>
                  <a:srgbClr val="229B00"/>
                </a:solidFill>
                <a:latin typeface="Consolas" panose="020B0609020204030204" pitchFamily="49" charset="0"/>
              </a:rPr>
              <a:t>// p </a:t>
            </a:r>
            <a:r>
              <a:rPr lang="ko-KR" altLang="en-US" dirty="0">
                <a:solidFill>
                  <a:srgbClr val="229B00"/>
                </a:solidFill>
                <a:latin typeface="Consolas" panose="020B0609020204030204" pitchFamily="49" charset="0"/>
              </a:rPr>
              <a:t>사용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free(p);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 p = </a:t>
            </a:r>
            <a:r>
              <a:rPr lang="en-US" altLang="ko-KR" dirty="0">
                <a:solidFill>
                  <a:srgbClr val="4500E5"/>
                </a:solidFill>
                <a:latin typeface="Consolas" panose="020B0609020204030204" pitchFamily="49" charset="0"/>
              </a:rPr>
              <a:t>NULL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}	</a:t>
            </a:r>
            <a:endParaRPr lang="ko-KR" altLang="ko-KR" sz="2000" kern="100" dirty="0">
              <a:latin typeface="Consolas" panose="020B0609020204030204" pitchFamily="49" charset="0"/>
              <a:cs typeface="Times New Roman" panose="02020603050405020304" pitchFamily="18" charset="0"/>
            </a:endParaRPr>
          </a:p>
        </p:txBody>
      </p:sp>
      <p:sp>
        <p:nvSpPr>
          <p:cNvPr id="9" name="말풍선: 모서리가 둥근 사각형 8">
            <a:extLst>
              <a:ext uri="{FF2B5EF4-FFF2-40B4-BE49-F238E27FC236}">
                <a16:creationId xmlns:a16="http://schemas.microsoft.com/office/drawing/2014/main" id="{BD7BB843-0C0C-460E-95A3-1DC01F7784AF}"/>
              </a:ext>
            </a:extLst>
          </p:cNvPr>
          <p:cNvSpPr/>
          <p:nvPr/>
        </p:nvSpPr>
        <p:spPr>
          <a:xfrm>
            <a:off x="8354852" y="3687202"/>
            <a:ext cx="2766299" cy="872135"/>
          </a:xfrm>
          <a:prstGeom prst="wedgeRoundRectCallout">
            <a:avLst>
              <a:gd name="adj1" fmla="val -63507"/>
              <a:gd name="adj2" fmla="val -14174"/>
              <a:gd name="adj3" fmla="val 16667"/>
            </a:avLst>
          </a:prstGeom>
          <a:solidFill>
            <a:srgbClr val="FFFFFF"/>
          </a:solidFill>
          <a:ln w="190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" tIns="18000" rIns="18000" bIns="18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동적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메모리의 주소를 함수를 호출한 곳으로 리턴하고 </a:t>
            </a:r>
            <a:r>
              <a:rPr lang="en-US" altLang="ko-KR" dirty="0">
                <a:solidFill>
                  <a:schemeClr val="tx1"/>
                </a:solidFill>
              </a:rPr>
              <a:t>p </a:t>
            </a:r>
            <a:r>
              <a:rPr lang="ko-KR" altLang="en-US" dirty="0">
                <a:solidFill>
                  <a:schemeClr val="tx1"/>
                </a:solidFill>
              </a:rPr>
              <a:t>소멸</a:t>
            </a:r>
          </a:p>
        </p:txBody>
      </p:sp>
      <p:sp>
        <p:nvSpPr>
          <p:cNvPr id="10" name="말풍선: 모서리가 둥근 사각형 9">
            <a:extLst>
              <a:ext uri="{FF2B5EF4-FFF2-40B4-BE49-F238E27FC236}">
                <a16:creationId xmlns:a16="http://schemas.microsoft.com/office/drawing/2014/main" id="{19B8F108-C491-4989-9C8E-CBB4E0D90256}"/>
              </a:ext>
            </a:extLst>
          </p:cNvPr>
          <p:cNvSpPr/>
          <p:nvPr/>
        </p:nvSpPr>
        <p:spPr>
          <a:xfrm>
            <a:off x="9723713" y="4658803"/>
            <a:ext cx="2049186" cy="639268"/>
          </a:xfrm>
          <a:prstGeom prst="wedgeRoundRectCallout">
            <a:avLst>
              <a:gd name="adj1" fmla="val -66296"/>
              <a:gd name="adj2" fmla="val 42445"/>
              <a:gd name="adj3" fmla="val 16667"/>
            </a:avLst>
          </a:prstGeom>
          <a:solidFill>
            <a:srgbClr val="FFFFFF"/>
          </a:solidFill>
          <a:ln w="190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" tIns="18000" rIns="18000" bIns="18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동적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메모리의 주소를 받아온다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말풍선: 모서리가 둥근 사각형 10">
            <a:extLst>
              <a:ext uri="{FF2B5EF4-FFF2-40B4-BE49-F238E27FC236}">
                <a16:creationId xmlns:a16="http://schemas.microsoft.com/office/drawing/2014/main" id="{0BD3AD37-3480-498F-8E20-AB8DD59FCDD2}"/>
              </a:ext>
            </a:extLst>
          </p:cNvPr>
          <p:cNvSpPr/>
          <p:nvPr/>
        </p:nvSpPr>
        <p:spPr>
          <a:xfrm>
            <a:off x="8300044" y="5763577"/>
            <a:ext cx="2950013" cy="834797"/>
          </a:xfrm>
          <a:prstGeom prst="wedgeRoundRectCallout">
            <a:avLst>
              <a:gd name="adj1" fmla="val -65973"/>
              <a:gd name="adj2" fmla="val -27156"/>
              <a:gd name="adj3" fmla="val 16667"/>
            </a:avLst>
          </a:prstGeom>
          <a:solidFill>
            <a:srgbClr val="FFFFFF"/>
          </a:solidFill>
          <a:ln w="190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" tIns="18000" rIns="18000" bIns="18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함수를 호출한 쪽에서 사용이 끝난 동적 메모리를 해제한다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FE83650-BACC-4FB4-BAB6-C37520778A57}"/>
              </a:ext>
            </a:extLst>
          </p:cNvPr>
          <p:cNvSpPr txBox="1"/>
          <p:nvPr/>
        </p:nvSpPr>
        <p:spPr>
          <a:xfrm>
            <a:off x="2190105" y="5010113"/>
            <a:ext cx="1906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accent5">
                    <a:lumMod val="75000"/>
                  </a:schemeClr>
                </a:solidFill>
              </a:rPr>
              <a:t>동적 메모리 누수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C7E25E8-9957-42EE-ACC0-8868FF5F7A52}"/>
              </a:ext>
            </a:extLst>
          </p:cNvPr>
          <p:cNvSpPr txBox="1"/>
          <p:nvPr/>
        </p:nvSpPr>
        <p:spPr>
          <a:xfrm>
            <a:off x="7086751" y="1797694"/>
            <a:ext cx="3858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accent5">
                    <a:lumMod val="75000"/>
                  </a:schemeClr>
                </a:solidFill>
              </a:rPr>
              <a:t>동적 메모리의 주소를 리턴하는 경우</a:t>
            </a:r>
          </a:p>
        </p:txBody>
      </p:sp>
    </p:spTree>
    <p:extLst>
      <p:ext uri="{BB962C8B-B14F-4D97-AF65-F5344CB8AC3E}">
        <p14:creationId xmlns:p14="http://schemas.microsoft.com/office/powerpoint/2010/main" val="81940702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B9841A-BB2D-4A43-86BD-BBE696B20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동적 메모리의 활용 </a:t>
            </a:r>
            <a:r>
              <a:rPr lang="en-US" altLang="ko-KR" dirty="0"/>
              <a:t>(1/4)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20506BF-B2C2-421E-8DDC-31A380B505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1921"/>
            <a:ext cx="10515600" cy="5212080"/>
          </a:xfrm>
        </p:spPr>
        <p:txBody>
          <a:bodyPr/>
          <a:lstStyle/>
          <a:p>
            <a:r>
              <a:rPr lang="ko-KR" altLang="en-US" dirty="0"/>
              <a:t>프로그램 실행 중에 구조체를 동적 메모리에 할당하고</a:t>
            </a:r>
            <a:r>
              <a:rPr lang="en-US" altLang="ko-KR" dirty="0"/>
              <a:t>, </a:t>
            </a:r>
            <a:r>
              <a:rPr lang="ko-KR" altLang="en-US" dirty="0"/>
              <a:t>그 주소만 포인터 배열에 저장하고 사용할 수 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EA48FB3-D38B-490D-AA5B-BAD42634D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446A2-0B54-48F5-BBEB-C99DC269DB72}" type="slidenum">
              <a:rPr lang="ko-KR" altLang="en-US" smtClean="0"/>
              <a:pPr/>
              <a:t>91</a:t>
            </a:fld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2686080-1A29-4432-BD97-851BDED1EED5}"/>
              </a:ext>
            </a:extLst>
          </p:cNvPr>
          <p:cNvSpPr/>
          <p:nvPr/>
        </p:nvSpPr>
        <p:spPr>
          <a:xfrm>
            <a:off x="2438400" y="2818130"/>
            <a:ext cx="4552950" cy="57277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r>
              <a:rPr lang="en-US" altLang="ko-KR" dirty="0">
                <a:solidFill>
                  <a:srgbClr val="3BACB9"/>
                </a:solidFill>
                <a:latin typeface="Consolas" panose="020B0609020204030204" pitchFamily="49" charset="0"/>
              </a:rPr>
              <a:t>CONTACT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arr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[100] = { 0 };		</a:t>
            </a:r>
            <a:endParaRPr lang="ko-KR" altLang="ko-KR" sz="2000" kern="100" dirty="0">
              <a:latin typeface="Consolas" panose="020B0609020204030204" pitchFamily="49" charset="0"/>
              <a:cs typeface="Times New Roman" panose="02020603050405020304" pitchFamily="18" charset="0"/>
            </a:endParaRPr>
          </a:p>
        </p:txBody>
      </p:sp>
      <p:sp>
        <p:nvSpPr>
          <p:cNvPr id="7" name="말풍선: 모서리가 둥근 사각형 6">
            <a:extLst>
              <a:ext uri="{FF2B5EF4-FFF2-40B4-BE49-F238E27FC236}">
                <a16:creationId xmlns:a16="http://schemas.microsoft.com/office/drawing/2014/main" id="{F5344EDA-E41E-4FDC-8928-F80D6E471C56}"/>
              </a:ext>
            </a:extLst>
          </p:cNvPr>
          <p:cNvSpPr/>
          <p:nvPr/>
        </p:nvSpPr>
        <p:spPr>
          <a:xfrm>
            <a:off x="3710701" y="3594101"/>
            <a:ext cx="2137649" cy="572770"/>
          </a:xfrm>
          <a:prstGeom prst="wedgeRoundRectCallout">
            <a:avLst>
              <a:gd name="adj1" fmla="val -42458"/>
              <a:gd name="adj2" fmla="val -103885"/>
              <a:gd name="adj3" fmla="val 16667"/>
            </a:avLst>
          </a:prstGeom>
          <a:solidFill>
            <a:srgbClr val="FFFFFF"/>
          </a:solidFill>
          <a:ln w="190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" tIns="18000" rIns="18000" bIns="18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44</a:t>
            </a:r>
            <a:r>
              <a:rPr lang="ko-KR" altLang="en-US" dirty="0">
                <a:solidFill>
                  <a:schemeClr val="tx1"/>
                </a:solidFill>
              </a:rPr>
              <a:t>바이트</a:t>
            </a:r>
            <a:r>
              <a:rPr lang="en-US" altLang="ko-KR" dirty="0">
                <a:solidFill>
                  <a:schemeClr val="tx1"/>
                </a:solidFill>
              </a:rPr>
              <a:t>×100</a:t>
            </a:r>
            <a:r>
              <a:rPr lang="ko-KR" altLang="en-US" dirty="0">
                <a:solidFill>
                  <a:schemeClr val="tx1"/>
                </a:solidFill>
              </a:rPr>
              <a:t>개</a:t>
            </a:r>
            <a:r>
              <a:rPr lang="en-US" altLang="ko-KR" dirty="0">
                <a:solidFill>
                  <a:schemeClr val="tx1"/>
                </a:solidFill>
              </a:rPr>
              <a:t>, 4400</a:t>
            </a:r>
            <a:r>
              <a:rPr lang="ko-KR" altLang="en-US" dirty="0">
                <a:solidFill>
                  <a:schemeClr val="tx1"/>
                </a:solidFill>
              </a:rPr>
              <a:t>바이트가 필요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CFBB91C-22A0-4453-8CD3-97475023F887}"/>
              </a:ext>
            </a:extLst>
          </p:cNvPr>
          <p:cNvSpPr/>
          <p:nvPr/>
        </p:nvSpPr>
        <p:spPr>
          <a:xfrm>
            <a:off x="2438400" y="4643755"/>
            <a:ext cx="4552950" cy="57277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r>
              <a:rPr lang="en-US" altLang="ko-KR" dirty="0">
                <a:solidFill>
                  <a:srgbClr val="3BACB9"/>
                </a:solidFill>
                <a:latin typeface="Consolas" panose="020B0609020204030204" pitchFamily="49" charset="0"/>
              </a:rPr>
              <a:t>CONTACT 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*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arr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[100] = { </a:t>
            </a:r>
            <a:r>
              <a:rPr lang="en-US" altLang="ko-KR" dirty="0">
                <a:solidFill>
                  <a:srgbClr val="4500E5"/>
                </a:solidFill>
                <a:latin typeface="Consolas" panose="020B0609020204030204" pitchFamily="49" charset="0"/>
              </a:rPr>
              <a:t>NULL 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};	</a:t>
            </a:r>
            <a:endParaRPr lang="ko-KR" altLang="ko-KR" sz="2000" kern="100" dirty="0">
              <a:latin typeface="Consolas" panose="020B0609020204030204" pitchFamily="49" charset="0"/>
              <a:cs typeface="Times New Roman" panose="02020603050405020304" pitchFamily="18" charset="0"/>
            </a:endParaRPr>
          </a:p>
        </p:txBody>
      </p:sp>
      <p:sp>
        <p:nvSpPr>
          <p:cNvPr id="9" name="말풍선: 모서리가 둥근 사각형 8">
            <a:extLst>
              <a:ext uri="{FF2B5EF4-FFF2-40B4-BE49-F238E27FC236}">
                <a16:creationId xmlns:a16="http://schemas.microsoft.com/office/drawing/2014/main" id="{5114811E-4E09-406A-B5A6-C9BBA4DD7C60}"/>
              </a:ext>
            </a:extLst>
          </p:cNvPr>
          <p:cNvSpPr/>
          <p:nvPr/>
        </p:nvSpPr>
        <p:spPr>
          <a:xfrm>
            <a:off x="3710701" y="5419726"/>
            <a:ext cx="2137649" cy="572770"/>
          </a:xfrm>
          <a:prstGeom prst="wedgeRoundRectCallout">
            <a:avLst>
              <a:gd name="adj1" fmla="val -42458"/>
              <a:gd name="adj2" fmla="val -103885"/>
              <a:gd name="adj3" fmla="val 16667"/>
            </a:avLst>
          </a:prstGeom>
          <a:solidFill>
            <a:srgbClr val="FFFFFF"/>
          </a:solidFill>
          <a:ln w="190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" tIns="18000" rIns="18000" bIns="18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4</a:t>
            </a:r>
            <a:r>
              <a:rPr lang="ko-KR" altLang="en-US" dirty="0">
                <a:solidFill>
                  <a:schemeClr val="tx1"/>
                </a:solidFill>
              </a:rPr>
              <a:t>바이트</a:t>
            </a:r>
            <a:r>
              <a:rPr lang="en-US" altLang="ko-KR" dirty="0">
                <a:solidFill>
                  <a:schemeClr val="tx1"/>
                </a:solidFill>
              </a:rPr>
              <a:t>×100</a:t>
            </a:r>
            <a:r>
              <a:rPr lang="ko-KR" altLang="en-US" dirty="0">
                <a:solidFill>
                  <a:schemeClr val="tx1"/>
                </a:solidFill>
              </a:rPr>
              <a:t>개</a:t>
            </a:r>
            <a:r>
              <a:rPr lang="en-US" altLang="ko-KR" dirty="0">
                <a:solidFill>
                  <a:schemeClr val="tx1"/>
                </a:solidFill>
              </a:rPr>
              <a:t>, 400</a:t>
            </a:r>
            <a:r>
              <a:rPr lang="ko-KR" altLang="en-US" dirty="0">
                <a:solidFill>
                  <a:schemeClr val="tx1"/>
                </a:solidFill>
              </a:rPr>
              <a:t>바이트가 필요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F7A565F-F818-442F-A2DC-6E4919F75059}"/>
              </a:ext>
            </a:extLst>
          </p:cNvPr>
          <p:cNvSpPr txBox="1"/>
          <p:nvPr/>
        </p:nvSpPr>
        <p:spPr>
          <a:xfrm>
            <a:off x="7213311" y="2781349"/>
            <a:ext cx="22906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accent5">
                    <a:lumMod val="75000"/>
                  </a:schemeClr>
                </a:solidFill>
              </a:rPr>
              <a:t>구조체 변수를 </a:t>
            </a:r>
            <a:r>
              <a:rPr lang="en-US" altLang="ko-KR" b="1" dirty="0">
                <a:solidFill>
                  <a:schemeClr val="accent5">
                    <a:lumMod val="75000"/>
                  </a:schemeClr>
                </a:solidFill>
              </a:rPr>
              <a:t>100</a:t>
            </a:r>
            <a:r>
              <a:rPr lang="ko-KR" altLang="en-US" b="1" dirty="0">
                <a:solidFill>
                  <a:schemeClr val="accent5">
                    <a:lumMod val="75000"/>
                  </a:schemeClr>
                </a:solidFill>
              </a:rPr>
              <a:t>개 생성하는 경우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C23ACA5-59F3-4605-9E60-B2213DA093FC}"/>
              </a:ext>
            </a:extLst>
          </p:cNvPr>
          <p:cNvSpPr txBox="1"/>
          <p:nvPr/>
        </p:nvSpPr>
        <p:spPr>
          <a:xfrm>
            <a:off x="7213312" y="4606974"/>
            <a:ext cx="22906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accent5">
                    <a:lumMod val="75000"/>
                  </a:schemeClr>
                </a:solidFill>
              </a:rPr>
              <a:t>포인터</a:t>
            </a:r>
            <a:r>
              <a:rPr lang="en-US" altLang="ko-KR" b="1" dirty="0">
                <a:solidFill>
                  <a:schemeClr val="accent5">
                    <a:lumMod val="75000"/>
                  </a:schemeClr>
                </a:solidFill>
              </a:rPr>
              <a:t>(</a:t>
            </a:r>
            <a:r>
              <a:rPr lang="ko-KR" altLang="en-US" b="1" dirty="0">
                <a:solidFill>
                  <a:schemeClr val="accent5">
                    <a:lumMod val="75000"/>
                  </a:schemeClr>
                </a:solidFill>
              </a:rPr>
              <a:t>주소</a:t>
            </a:r>
            <a:r>
              <a:rPr lang="en-US" altLang="ko-KR" b="1" dirty="0">
                <a:solidFill>
                  <a:schemeClr val="accent5">
                    <a:lumMod val="75000"/>
                  </a:schemeClr>
                </a:solidFill>
              </a:rPr>
              <a:t>)</a:t>
            </a:r>
            <a:r>
              <a:rPr lang="ko-KR" altLang="en-US" b="1" dirty="0">
                <a:solidFill>
                  <a:schemeClr val="accent5">
                    <a:lumMod val="75000"/>
                  </a:schemeClr>
                </a:solidFill>
              </a:rPr>
              <a:t>를 </a:t>
            </a:r>
            <a:r>
              <a:rPr lang="en-US" altLang="ko-KR" b="1" dirty="0">
                <a:solidFill>
                  <a:schemeClr val="accent5">
                    <a:lumMod val="75000"/>
                  </a:schemeClr>
                </a:solidFill>
              </a:rPr>
              <a:t>100</a:t>
            </a:r>
            <a:r>
              <a:rPr lang="ko-KR" altLang="en-US" b="1" dirty="0">
                <a:solidFill>
                  <a:schemeClr val="accent5">
                    <a:lumMod val="75000"/>
                  </a:schemeClr>
                </a:solidFill>
              </a:rPr>
              <a:t>개 생성하는 경우</a:t>
            </a:r>
          </a:p>
        </p:txBody>
      </p:sp>
    </p:spTree>
    <p:extLst>
      <p:ext uri="{BB962C8B-B14F-4D97-AF65-F5344CB8AC3E}">
        <p14:creationId xmlns:p14="http://schemas.microsoft.com/office/powerpoint/2010/main" val="323672077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B9841A-BB2D-4A43-86BD-BBE696B20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동적 메모리의 활용 </a:t>
            </a:r>
            <a:r>
              <a:rPr lang="en-US" altLang="ko-KR" dirty="0"/>
              <a:t>(2/4)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20506BF-B2C2-421E-8DDC-31A380B505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1921"/>
            <a:ext cx="10515600" cy="5212080"/>
          </a:xfrm>
        </p:spPr>
        <p:txBody>
          <a:bodyPr/>
          <a:lstStyle/>
          <a:p>
            <a:r>
              <a:rPr lang="ko-KR" altLang="en-US" dirty="0"/>
              <a:t>사용자가 연락처 등록 기능을 선택하면</a:t>
            </a:r>
            <a:r>
              <a:rPr lang="en-US" altLang="ko-KR" dirty="0"/>
              <a:t>, </a:t>
            </a:r>
            <a:r>
              <a:rPr lang="ko-KR" altLang="en-US" dirty="0"/>
              <a:t>그 때 </a:t>
            </a:r>
            <a:r>
              <a:rPr lang="en-US" altLang="ko-KR" dirty="0"/>
              <a:t>CONTACT </a:t>
            </a:r>
            <a:r>
              <a:rPr lang="ko-KR" altLang="en-US" dirty="0"/>
              <a:t>구조체를 동적 메모리에 할당하고</a:t>
            </a:r>
            <a:r>
              <a:rPr lang="en-US" altLang="ko-KR" dirty="0"/>
              <a:t>, </a:t>
            </a:r>
            <a:r>
              <a:rPr lang="ko-KR" altLang="en-US" dirty="0"/>
              <a:t>그 주소만 포인터 배열의 원소로 저장하고 사용한다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EA48FB3-D38B-490D-AA5B-BAD42634D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446A2-0B54-48F5-BBEB-C99DC269DB72}" type="slidenum">
              <a:rPr lang="ko-KR" altLang="en-US" smtClean="0"/>
              <a:pPr/>
              <a:t>92</a:t>
            </a:fld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73B7AA5-0B38-4B4F-AF5C-871B1A804400}"/>
              </a:ext>
            </a:extLst>
          </p:cNvPr>
          <p:cNvSpPr/>
          <p:nvPr/>
        </p:nvSpPr>
        <p:spPr>
          <a:xfrm>
            <a:off x="2983865" y="2708911"/>
            <a:ext cx="6153151" cy="347059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r>
              <a:rPr lang="en-US" altLang="ko-KR" dirty="0">
                <a:solidFill>
                  <a:srgbClr val="1341FF"/>
                </a:solidFill>
                <a:latin typeface="Consolas" panose="020B0609020204030204" pitchFamily="49" charset="0"/>
              </a:rPr>
              <a:t>int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cnt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= 0;</a:t>
            </a:r>
          </a:p>
          <a:p>
            <a:r>
              <a:rPr lang="en-US" altLang="ko-KR" dirty="0">
                <a:solidFill>
                  <a:srgbClr val="1341FF"/>
                </a:solidFill>
                <a:latin typeface="Consolas" panose="020B0609020204030204" pitchFamily="49" charset="0"/>
              </a:rPr>
              <a:t>while 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cnt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&lt; </a:t>
            </a:r>
            <a:r>
              <a:rPr lang="en-US" altLang="ko-KR" dirty="0">
                <a:solidFill>
                  <a:srgbClr val="4500E5"/>
                </a:solidFill>
                <a:latin typeface="Consolas" panose="020B0609020204030204" pitchFamily="49" charset="0"/>
              </a:rPr>
              <a:t>MAX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  <a:ea typeface="맑은 고딕" panose="020B0503020000020004" pitchFamily="50" charset="-127"/>
              </a:rPr>
              <a:t>︙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arr</a:t>
            </a:r>
            <a:r>
              <a:rPr lang="en-US" altLang="ko-KR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[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cnt</a:t>
            </a:r>
            <a:r>
              <a:rPr lang="en-US" altLang="ko-KR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]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= (</a:t>
            </a:r>
            <a:r>
              <a:rPr lang="en-US" altLang="ko-KR" dirty="0">
                <a:solidFill>
                  <a:srgbClr val="3BACB9"/>
                </a:solidFill>
                <a:latin typeface="Consolas" panose="020B0609020204030204" pitchFamily="49" charset="0"/>
              </a:rPr>
              <a:t>CONTACT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*)malloc(</a:t>
            </a:r>
            <a:r>
              <a:rPr lang="en-US" altLang="ko-KR" dirty="0">
                <a:solidFill>
                  <a:srgbClr val="1341FF"/>
                </a:solidFill>
                <a:latin typeface="Consolas" panose="020B0609020204030204" pitchFamily="49" charset="0"/>
              </a:rPr>
              <a:t>sizeof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>
                <a:solidFill>
                  <a:srgbClr val="3BACB9"/>
                </a:solidFill>
                <a:latin typeface="Consolas" panose="020B0609020204030204" pitchFamily="49" charset="0"/>
              </a:rPr>
              <a:t>CONTACT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 ︙	</a:t>
            </a:r>
          </a:p>
          <a:p>
            <a:r>
              <a:rPr lang="en-US" altLang="ko-KR" sz="2000" kern="100" dirty="0">
                <a:solidFill>
                  <a:srgbClr val="000000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}</a:t>
            </a:r>
          </a:p>
          <a:p>
            <a:endParaRPr lang="en-US" altLang="ko-KR" sz="2000" kern="100" dirty="0">
              <a:solidFill>
                <a:srgbClr val="000000"/>
              </a:solidFill>
              <a:latin typeface="Consolas" panose="020B0609020204030204" pitchFamily="49" charset="0"/>
              <a:cs typeface="Times New Roman" panose="02020603050405020304" pitchFamily="18" charset="0"/>
            </a:endParaRPr>
          </a:p>
          <a:p>
            <a:pPr lvl="0"/>
            <a:r>
              <a:rPr lang="en-US" altLang="ko-KR" dirty="0">
                <a:solidFill>
                  <a:srgbClr val="1341FF"/>
                </a:solidFill>
                <a:latin typeface="Consolas" panose="020B0609020204030204" pitchFamily="49" charset="0"/>
              </a:rPr>
              <a:t>for 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= 0;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&lt;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cnt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++) {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 printf(</a:t>
            </a:r>
            <a:r>
              <a:rPr lang="en-US" altLang="ko-KR" dirty="0">
                <a:solidFill>
                  <a:srgbClr val="7D0000"/>
                </a:solidFill>
                <a:latin typeface="Consolas" panose="020B0609020204030204" pitchFamily="49" charset="0"/>
              </a:rPr>
              <a:t>"%6s %11s %d\n"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arr</a:t>
            </a:r>
            <a:r>
              <a:rPr lang="en-US" altLang="ko-KR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[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i</a:t>
            </a:r>
            <a:r>
              <a:rPr lang="en-US" altLang="ko-KR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]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-&gt;name, 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arr</a:t>
            </a:r>
            <a:r>
              <a:rPr lang="en-US" altLang="ko-KR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[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i</a:t>
            </a:r>
            <a:r>
              <a:rPr lang="en-US" altLang="ko-KR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]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-&gt;phone,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arr</a:t>
            </a:r>
            <a:r>
              <a:rPr lang="en-US" altLang="ko-KR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[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i</a:t>
            </a:r>
            <a:r>
              <a:rPr lang="en-US" altLang="ko-KR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]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-&gt;ringtone);</a:t>
            </a:r>
          </a:p>
          <a:p>
            <a:pPr lvl="0"/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ko-KR" altLang="ko-KR" sz="2000" kern="100" dirty="0">
              <a:solidFill>
                <a:prstClr val="white"/>
              </a:solidFill>
              <a:latin typeface="Consolas" panose="020B0609020204030204" pitchFamily="49" charset="0"/>
              <a:cs typeface="Times New Roman" panose="02020603050405020304" pitchFamily="18" charset="0"/>
            </a:endParaRPr>
          </a:p>
          <a:p>
            <a:endParaRPr lang="ko-KR" altLang="ko-KR" sz="2000" kern="100" dirty="0">
              <a:latin typeface="Consolas" panose="020B0609020204030204" pitchFamily="49" charset="0"/>
              <a:cs typeface="Times New Roman" panose="02020603050405020304" pitchFamily="18" charset="0"/>
            </a:endParaRPr>
          </a:p>
        </p:txBody>
      </p:sp>
      <p:sp>
        <p:nvSpPr>
          <p:cNvPr id="11" name="말풍선: 모서리가 둥근 사각형 10">
            <a:extLst>
              <a:ext uri="{FF2B5EF4-FFF2-40B4-BE49-F238E27FC236}">
                <a16:creationId xmlns:a16="http://schemas.microsoft.com/office/drawing/2014/main" id="{4D702F73-6DEC-4559-B630-A2DE3F8FB450}"/>
              </a:ext>
            </a:extLst>
          </p:cNvPr>
          <p:cNvSpPr/>
          <p:nvPr/>
        </p:nvSpPr>
        <p:spPr>
          <a:xfrm>
            <a:off x="3777376" y="3833812"/>
            <a:ext cx="1661399" cy="381000"/>
          </a:xfrm>
          <a:prstGeom prst="wedgeRoundRectCallout">
            <a:avLst>
              <a:gd name="adj1" fmla="val -42458"/>
              <a:gd name="adj2" fmla="val -103885"/>
              <a:gd name="adj3" fmla="val 16667"/>
            </a:avLst>
          </a:prstGeom>
          <a:solidFill>
            <a:srgbClr val="FFFFFF"/>
          </a:solidFill>
          <a:ln w="190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" tIns="18000" rIns="18000" bIns="18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구조체 포인터</a:t>
            </a:r>
          </a:p>
        </p:txBody>
      </p:sp>
      <p:sp>
        <p:nvSpPr>
          <p:cNvPr id="15" name="말풍선: 모서리가 둥근 사각형 14">
            <a:extLst>
              <a:ext uri="{FF2B5EF4-FFF2-40B4-BE49-F238E27FC236}">
                <a16:creationId xmlns:a16="http://schemas.microsoft.com/office/drawing/2014/main" id="{7B7EA9A0-E986-40FC-8F4B-1422465D6881}"/>
              </a:ext>
            </a:extLst>
          </p:cNvPr>
          <p:cNvSpPr/>
          <p:nvPr/>
        </p:nvSpPr>
        <p:spPr>
          <a:xfrm>
            <a:off x="5898515" y="5848985"/>
            <a:ext cx="2315885" cy="643890"/>
          </a:xfrm>
          <a:prstGeom prst="wedgeRoundRectCallout">
            <a:avLst>
              <a:gd name="adj1" fmla="val -48215"/>
              <a:gd name="adj2" fmla="val -90572"/>
              <a:gd name="adj3" fmla="val 16667"/>
            </a:avLst>
          </a:prstGeom>
          <a:solidFill>
            <a:srgbClr val="FFFFFF"/>
          </a:solidFill>
          <a:ln w="190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" tIns="18000" rIns="18000" bIns="18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구조체 포인터이므로</a:t>
            </a:r>
            <a:r>
              <a:rPr lang="en-US" altLang="ko-KR" dirty="0">
                <a:solidFill>
                  <a:schemeClr val="tx1"/>
                </a:solidFill>
              </a:rPr>
              <a:t> -&gt;</a:t>
            </a:r>
            <a:r>
              <a:rPr lang="ko-KR" altLang="en-US" dirty="0">
                <a:solidFill>
                  <a:schemeClr val="tx1"/>
                </a:solidFill>
              </a:rPr>
              <a:t>로 멤버에 접근한다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776515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59F01B-072E-4381-8078-3578A0A433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동적 메모리의 활용 </a:t>
            </a:r>
            <a:r>
              <a:rPr lang="en-US" altLang="ko-KR" dirty="0"/>
              <a:t>(3/4)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9BDC867-031B-4CF0-BF96-360835E0A3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0B0176B-CB2F-4A20-B3F7-949D2CA4CA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446A2-0B54-48F5-BBEB-C99DC269DB72}" type="slidenum">
              <a:rPr lang="ko-KR" altLang="en-US" smtClean="0"/>
              <a:pPr/>
              <a:t>93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C748AFD-0A10-42C5-98FC-2F577EF1D4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3479" y="1391921"/>
            <a:ext cx="8853922" cy="5212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35557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BCA12C-F9AB-43E1-81AF-81C29C629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동적 메모리의 활용 </a:t>
            </a:r>
            <a:r>
              <a:rPr lang="en-US" altLang="ko-KR"/>
              <a:t>(4/4)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DF16FF5-F0EC-466D-A9E5-5D08083E62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동적 메모리 해제는 동적 메모리 할당과 </a:t>
            </a:r>
            <a:r>
              <a:rPr lang="en-US" altLang="ko-KR" dirty="0"/>
              <a:t>1:1</a:t>
            </a:r>
            <a:r>
              <a:rPr lang="ko-KR" altLang="en-US" dirty="0"/>
              <a:t>로 대응된다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동적 메모리를 </a:t>
            </a:r>
            <a:r>
              <a:rPr lang="en-US" altLang="ko-KR" dirty="0"/>
              <a:t>3</a:t>
            </a:r>
            <a:r>
              <a:rPr lang="ko-KR" altLang="en-US" dirty="0"/>
              <a:t>번 할당했으면</a:t>
            </a:r>
            <a:r>
              <a:rPr lang="en-US" altLang="ko-KR" dirty="0"/>
              <a:t>, 3</a:t>
            </a:r>
            <a:r>
              <a:rPr lang="ko-KR" altLang="en-US" dirty="0"/>
              <a:t>번 해제해야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94981BA-F5D5-4CD0-B30A-FE53E7F69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446A2-0B54-48F5-BBEB-C99DC269DB72}" type="slidenum">
              <a:rPr lang="ko-KR" altLang="en-US" smtClean="0"/>
              <a:pPr/>
              <a:t>94</a:t>
            </a:fld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84BA04B-00B8-4B88-B54D-F134B45ADD24}"/>
              </a:ext>
            </a:extLst>
          </p:cNvPr>
          <p:cNvSpPr/>
          <p:nvPr/>
        </p:nvSpPr>
        <p:spPr>
          <a:xfrm>
            <a:off x="3329702" y="3090862"/>
            <a:ext cx="5252324" cy="135477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r>
              <a:rPr lang="en-US" altLang="ko-KR" dirty="0">
                <a:solidFill>
                  <a:srgbClr val="1341FF"/>
                </a:solidFill>
                <a:latin typeface="Consolas" panose="020B0609020204030204" pitchFamily="49" charset="0"/>
              </a:rPr>
              <a:t>for 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= 0;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&lt; 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cnt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++) {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 free(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arr</a:t>
            </a:r>
            <a:r>
              <a:rPr lang="en-US" altLang="ko-KR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[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i</a:t>
            </a:r>
            <a:r>
              <a:rPr lang="en-US" altLang="ko-KR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]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); 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arr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] = </a:t>
            </a:r>
            <a:r>
              <a:rPr lang="en-US" altLang="ko-KR" dirty="0">
                <a:solidFill>
                  <a:srgbClr val="4500E5"/>
                </a:solidFill>
                <a:latin typeface="Consolas" panose="020B0609020204030204" pitchFamily="49" charset="0"/>
              </a:rPr>
              <a:t>NULL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ko-KR" altLang="ko-KR" sz="2000" kern="100" dirty="0">
              <a:latin typeface="Consolas" panose="020B0609020204030204" pitchFamily="49" charset="0"/>
              <a:cs typeface="Times New Roman" panose="02020603050405020304" pitchFamily="18" charset="0"/>
            </a:endParaRPr>
          </a:p>
        </p:txBody>
      </p:sp>
      <p:sp>
        <p:nvSpPr>
          <p:cNvPr id="6" name="말풍선: 모서리가 둥근 사각형 5">
            <a:extLst>
              <a:ext uri="{FF2B5EF4-FFF2-40B4-BE49-F238E27FC236}">
                <a16:creationId xmlns:a16="http://schemas.microsoft.com/office/drawing/2014/main" id="{9373F940-465D-43F3-85FD-C88AA0D5C494}"/>
              </a:ext>
            </a:extLst>
          </p:cNvPr>
          <p:cNvSpPr/>
          <p:nvPr/>
        </p:nvSpPr>
        <p:spPr>
          <a:xfrm>
            <a:off x="5692140" y="2390776"/>
            <a:ext cx="2315885" cy="496886"/>
          </a:xfrm>
          <a:prstGeom prst="wedgeRoundRectCallout">
            <a:avLst>
              <a:gd name="adj1" fmla="val -46981"/>
              <a:gd name="adj2" fmla="val 103192"/>
              <a:gd name="adj3" fmla="val 16667"/>
            </a:avLst>
          </a:prstGeom>
          <a:solidFill>
            <a:srgbClr val="FFFFFF"/>
          </a:solidFill>
          <a:ln w="190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" tIns="18000" rIns="18000" bIns="18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생성된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구조체의 개수</a:t>
            </a:r>
          </a:p>
        </p:txBody>
      </p:sp>
      <p:sp>
        <p:nvSpPr>
          <p:cNvPr id="7" name="말풍선: 모서리가 둥근 사각형 6">
            <a:extLst>
              <a:ext uri="{FF2B5EF4-FFF2-40B4-BE49-F238E27FC236}">
                <a16:creationId xmlns:a16="http://schemas.microsoft.com/office/drawing/2014/main" id="{7A8B21CD-9646-40F4-8266-49B730DEEE07}"/>
              </a:ext>
            </a:extLst>
          </p:cNvPr>
          <p:cNvSpPr/>
          <p:nvPr/>
        </p:nvSpPr>
        <p:spPr>
          <a:xfrm>
            <a:off x="5886450" y="3576716"/>
            <a:ext cx="2211349" cy="619601"/>
          </a:xfrm>
          <a:prstGeom prst="wedgeRoundRectCallout">
            <a:avLst>
              <a:gd name="adj1" fmla="val -69810"/>
              <a:gd name="adj2" fmla="val -41312"/>
              <a:gd name="adj3" fmla="val 16667"/>
            </a:avLst>
          </a:prstGeom>
          <a:solidFill>
            <a:srgbClr val="FFFFFF"/>
          </a:solidFill>
          <a:ln w="190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" tIns="18000" rIns="18000" bIns="18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dirty="0" err="1">
                <a:solidFill>
                  <a:schemeClr val="tx1"/>
                </a:solidFill>
              </a:rPr>
              <a:t>cnt</a:t>
            </a:r>
            <a:r>
              <a:rPr lang="ko-KR" altLang="en-US" dirty="0">
                <a:solidFill>
                  <a:schemeClr val="tx1"/>
                </a:solidFill>
              </a:rPr>
              <a:t>번만큼 동적 메모리를 해제한다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736106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3650CF-4A84-4F3D-858C-D9C3C56965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11-13 : </a:t>
            </a:r>
            <a:r>
              <a:rPr lang="ko-KR" altLang="en-US" dirty="0"/>
              <a:t>구조체 포인터 배열과 동적 메모리 </a:t>
            </a:r>
            <a:r>
              <a:rPr lang="en-US" altLang="ko-KR" dirty="0"/>
              <a:t>(1/3)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DDAB0FB-12BA-43BB-A6E3-D4538FF119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E512ECF-BE2E-4E6B-9F32-FF06BEEC8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446A2-0B54-48F5-BBEB-C99DC269DB72}" type="slidenum">
              <a:rPr lang="ko-KR" altLang="en-US" smtClean="0"/>
              <a:pPr/>
              <a:t>95</a:t>
            </a:fld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6CFDB17-A746-4C8A-BCA1-3CB358D846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530" b="21733"/>
          <a:stretch/>
        </p:blipFill>
        <p:spPr>
          <a:xfrm>
            <a:off x="838199" y="1391921"/>
            <a:ext cx="9858376" cy="5212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77505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3650CF-4A84-4F3D-858C-D9C3C56965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11-13 : </a:t>
            </a:r>
            <a:r>
              <a:rPr lang="ko-KR" altLang="en-US" dirty="0"/>
              <a:t>구조체 포인터 배열과 동적 메모리 </a:t>
            </a:r>
            <a:r>
              <a:rPr lang="en-US" altLang="ko-KR" dirty="0"/>
              <a:t>(2/3)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DDAB0FB-12BA-43BB-A6E3-D4538FF119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E512ECF-BE2E-4E6B-9F32-FF06BEEC8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446A2-0B54-48F5-BBEB-C99DC269DB72}" type="slidenum">
              <a:rPr lang="ko-KR" altLang="en-US" smtClean="0"/>
              <a:pPr/>
              <a:t>96</a:t>
            </a:fld>
            <a:endParaRPr lang="ko-KR" altLang="en-US" dirty="0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C66F1A02-0683-460E-8EA1-C4FF3FFF8D66}"/>
              </a:ext>
            </a:extLst>
          </p:cNvPr>
          <p:cNvGrpSpPr/>
          <p:nvPr/>
        </p:nvGrpSpPr>
        <p:grpSpPr>
          <a:xfrm>
            <a:off x="838199" y="1391921"/>
            <a:ext cx="9591676" cy="5240654"/>
            <a:chOff x="838200" y="1391921"/>
            <a:chExt cx="8324850" cy="4876799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053A4742-A4A0-4307-9624-B8EF62E7E976}"/>
                </a:ext>
              </a:extLst>
            </p:cNvPr>
            <p:cNvGrpSpPr/>
            <p:nvPr/>
          </p:nvGrpSpPr>
          <p:grpSpPr>
            <a:xfrm>
              <a:off x="838200" y="1391921"/>
              <a:ext cx="8324850" cy="4876799"/>
              <a:chOff x="628650" y="1370013"/>
              <a:chExt cx="6446838" cy="3784794"/>
            </a:xfrm>
          </p:grpSpPr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9CC32E27-F396-46B8-8724-8C1FEE5763E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r="5073" b="6943"/>
              <a:stretch/>
            </p:blipFill>
            <p:spPr>
              <a:xfrm>
                <a:off x="628650" y="1370013"/>
                <a:ext cx="6446838" cy="3784794"/>
              </a:xfrm>
              <a:prstGeom prst="rect">
                <a:avLst/>
              </a:prstGeom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DB5F52D-E978-4C14-BBC2-176C36319C37}"/>
                  </a:ext>
                </a:extLst>
              </p:cNvPr>
              <p:cNvSpPr txBox="1"/>
              <p:nvPr/>
            </p:nvSpPr>
            <p:spPr>
              <a:xfrm>
                <a:off x="3823758" y="1892301"/>
                <a:ext cx="2847975" cy="273521"/>
              </a:xfrm>
              <a:prstGeom prst="rect">
                <a:avLst/>
              </a:prstGeom>
              <a:solidFill>
                <a:srgbClr val="E2F0FA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500" spc="-150" dirty="0">
                    <a:solidFill>
                      <a:srgbClr val="008000"/>
                    </a:solidFill>
                    <a:latin typeface="Consolas" panose="020B0609020204030204" pitchFamily="49" charset="0"/>
                    <a:ea typeface="나눔고딕" panose="020D0604000000000000" pitchFamily="50" charset="-127"/>
                  </a:rPr>
                  <a:t>// </a:t>
                </a:r>
                <a:r>
                  <a:rPr lang="en-US" altLang="ko-KR" sz="1500" spc="-150" dirty="0" err="1">
                    <a:solidFill>
                      <a:srgbClr val="008000"/>
                    </a:solidFill>
                    <a:latin typeface="Consolas" panose="020B0609020204030204" pitchFamily="49" charset="0"/>
                    <a:ea typeface="나눔고딕" panose="020D0604000000000000" pitchFamily="50" charset="-127"/>
                  </a:rPr>
                  <a:t>arr</a:t>
                </a:r>
                <a:r>
                  <a:rPr lang="en-US" altLang="ko-KR" sz="1500" spc="-150" dirty="0">
                    <a:solidFill>
                      <a:srgbClr val="008000"/>
                    </a:solidFill>
                    <a:latin typeface="Consolas" panose="020B0609020204030204" pitchFamily="49" charset="0"/>
                    <a:ea typeface="나눔고딕" panose="020D0604000000000000" pitchFamily="50" charset="-127"/>
                  </a:rPr>
                  <a:t>[</a:t>
                </a:r>
                <a:r>
                  <a:rPr lang="en-US" altLang="ko-KR" sz="1500" spc="-150" dirty="0" err="1">
                    <a:solidFill>
                      <a:srgbClr val="008000"/>
                    </a:solidFill>
                    <a:latin typeface="Consolas" panose="020B0609020204030204" pitchFamily="49" charset="0"/>
                    <a:ea typeface="나눔고딕" panose="020D0604000000000000" pitchFamily="50" charset="-127"/>
                  </a:rPr>
                  <a:t>i</a:t>
                </a:r>
                <a:r>
                  <a:rPr lang="en-US" altLang="ko-KR" sz="1500" spc="-150" dirty="0">
                    <a:solidFill>
                      <a:srgbClr val="008000"/>
                    </a:solidFill>
                    <a:latin typeface="Consolas" panose="020B0609020204030204" pitchFamily="49" charset="0"/>
                    <a:ea typeface="나눔고딕" panose="020D0604000000000000" pitchFamily="50" charset="-127"/>
                  </a:rPr>
                  <a:t>]</a:t>
                </a:r>
                <a:r>
                  <a:rPr lang="ko-KR" altLang="en-US" sz="1500" spc="-150" dirty="0">
                    <a:solidFill>
                      <a:srgbClr val="008000"/>
                    </a:solidFill>
                    <a:latin typeface="Consolas" panose="020B0609020204030204" pitchFamily="49" charset="0"/>
                    <a:ea typeface="나눔고딕" panose="020D0604000000000000" pitchFamily="50" charset="-127"/>
                  </a:rPr>
                  <a:t>는 </a:t>
                </a:r>
                <a:r>
                  <a:rPr lang="en-US" altLang="ko-KR" sz="1500" spc="-150" dirty="0">
                    <a:solidFill>
                      <a:srgbClr val="008000"/>
                    </a:solidFill>
                    <a:latin typeface="Consolas" panose="020B0609020204030204" pitchFamily="49" charset="0"/>
                    <a:ea typeface="나눔고딕" panose="020D0604000000000000" pitchFamily="50" charset="-127"/>
                  </a:rPr>
                  <a:t>CONTACT </a:t>
                </a:r>
                <a:r>
                  <a:rPr lang="ko-KR" altLang="en-US" sz="1500" spc="-150" dirty="0">
                    <a:solidFill>
                      <a:srgbClr val="008000"/>
                    </a:solidFill>
                    <a:latin typeface="Consolas" panose="020B0609020204030204" pitchFamily="49" charset="0"/>
                    <a:ea typeface="나눔고딕" panose="020D0604000000000000" pitchFamily="50" charset="-127"/>
                  </a:rPr>
                  <a:t>포인터</a:t>
                </a:r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31DCBEB-CC84-4A99-8129-5A9008374581}"/>
                </a:ext>
              </a:extLst>
            </p:cNvPr>
            <p:cNvSpPr txBox="1"/>
            <p:nvPr/>
          </p:nvSpPr>
          <p:spPr>
            <a:xfrm>
              <a:off x="7725321" y="4665289"/>
              <a:ext cx="542925" cy="369332"/>
            </a:xfrm>
            <a:prstGeom prst="rect">
              <a:avLst/>
            </a:prstGeom>
            <a:solidFill>
              <a:srgbClr val="E2F0FA"/>
            </a:solidFill>
          </p:spPr>
          <p:txBody>
            <a:bodyPr wrap="square" rtlCol="0">
              <a:spAutoFit/>
            </a:bodyPr>
            <a:lstStyle/>
            <a:p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05924823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3650CF-4A84-4F3D-858C-D9C3C56965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11-13 : </a:t>
            </a:r>
            <a:r>
              <a:rPr lang="ko-KR" altLang="en-US" dirty="0"/>
              <a:t>구조체 포인터 배열과 동적 메모리 </a:t>
            </a:r>
            <a:r>
              <a:rPr lang="en-US" altLang="ko-KR" dirty="0"/>
              <a:t>(3/3)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DDAB0FB-12BA-43BB-A6E3-D4538FF119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E512ECF-BE2E-4E6B-9F32-FF06BEEC8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446A2-0B54-48F5-BBEB-C99DC269DB72}" type="slidenum">
              <a:rPr lang="ko-KR" altLang="en-US" smtClean="0"/>
              <a:pPr/>
              <a:t>97</a:t>
            </a:fld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0A233C9F-D63C-4F7A-8415-A9EE6327EE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631"/>
          <a:stretch/>
        </p:blipFill>
        <p:spPr>
          <a:xfrm>
            <a:off x="838199" y="1391921"/>
            <a:ext cx="10515601" cy="311340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E7113E60-0D1B-4B06-A935-5982BBF332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3150" y="3157058"/>
            <a:ext cx="5200650" cy="3446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1085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 w="19050">
          <a:solidFill>
            <a:srgbClr val="92D050"/>
          </a:solidFill>
        </a:ln>
      </a:spPr>
      <a:bodyPr rtlCol="0" anchor="ctr"/>
      <a:lstStyle>
        <a:defPPr algn="ctr">
          <a:defRPr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3476</TotalTime>
  <Words>3305</Words>
  <Application>Microsoft Office PowerPoint</Application>
  <PresentationFormat>와이드스크린</PresentationFormat>
  <Paragraphs>584</Paragraphs>
  <Slides>97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97</vt:i4>
      </vt:variant>
    </vt:vector>
  </HeadingPairs>
  <TitlesOfParts>
    <vt:vector size="105" baseType="lpstr">
      <vt:lpstr>HY헤드라인M</vt:lpstr>
      <vt:lpstr>나눔고딕</vt:lpstr>
      <vt:lpstr>맑은 고딕</vt:lpstr>
      <vt:lpstr>Arial</vt:lpstr>
      <vt:lpstr>Calibri</vt:lpstr>
      <vt:lpstr>Consolas</vt:lpstr>
      <vt:lpstr>Verdana</vt:lpstr>
      <vt:lpstr>Office Theme</vt:lpstr>
      <vt:lpstr>변수, 함수의 활용 및 동적 메모리</vt:lpstr>
      <vt:lpstr>목차</vt:lpstr>
      <vt:lpstr>변수의 특성 (1/4)</vt:lpstr>
      <vt:lpstr>변수의 특성 (2/4)</vt:lpstr>
      <vt:lpstr>변수의 특성 (3/4)</vt:lpstr>
      <vt:lpstr>변수의 특성 (4/4)</vt:lpstr>
      <vt:lpstr>기억 부류 지정자</vt:lpstr>
      <vt:lpstr>auto</vt:lpstr>
      <vt:lpstr>register</vt:lpstr>
      <vt:lpstr>One Definition Rule (1/2)</vt:lpstr>
      <vt:lpstr>One Definition Rule (2/2)</vt:lpstr>
      <vt:lpstr>전역 변수의 extern 선언 (1/5)</vt:lpstr>
      <vt:lpstr>전역 변수의 extern 선언 (2/5)</vt:lpstr>
      <vt:lpstr>전역 변수의 extern 선언 (3/5)</vt:lpstr>
      <vt:lpstr>전역 변수의 extern 선언 (4/5)</vt:lpstr>
      <vt:lpstr>전역 변수의 extern 선언 (5/5)</vt:lpstr>
      <vt:lpstr>예제 11-1 : 전역 변수의 extern 선언 (1/2)</vt:lpstr>
      <vt:lpstr>예제 11-1 : 전역 변수의 extern 선언 (2/2)</vt:lpstr>
      <vt:lpstr>static</vt:lpstr>
      <vt:lpstr>static 지역 변수</vt:lpstr>
      <vt:lpstr>예제 11-2 : static 지역 변수</vt:lpstr>
      <vt:lpstr>static 지역 변수 사용 예 : 누산기 프로그램</vt:lpstr>
      <vt:lpstr>예제 11-3 : accumulator 함수의 정의 및 호출 (1/3)</vt:lpstr>
      <vt:lpstr>예제 11-3 : accumulator 함수의 정의 및 호출 (2/3)</vt:lpstr>
      <vt:lpstr>예제 11-3 : accumulator 함수의 정의 및 호출 (3/3)</vt:lpstr>
      <vt:lpstr>accumulator 함수의 구현</vt:lpstr>
      <vt:lpstr>static 전역 변수</vt:lpstr>
      <vt:lpstr>static 키워드</vt:lpstr>
      <vt:lpstr>함수의 외부 연결 특성</vt:lpstr>
      <vt:lpstr>예제 11-4 : 다른 소스 파일에 정의된 함수의 호출 (1/3)</vt:lpstr>
      <vt:lpstr>예제 11-4 : 다른 소스 파일에 정의된 함수의 호출 (2/3)</vt:lpstr>
      <vt:lpstr>예제 11-4 : 다른 소스 파일에 정의된 함수의 호출 (3/3)</vt:lpstr>
      <vt:lpstr>static 함수</vt:lpstr>
      <vt:lpstr>함수와 전역 변수를 사용하기 위한 가이드라인</vt:lpstr>
      <vt:lpstr>재귀 함수의 개념</vt:lpstr>
      <vt:lpstr>정수의 팩토리얼 구하기</vt:lpstr>
      <vt:lpstr>예제 11-5 : 재귀 함수의 정의 및 호출</vt:lpstr>
      <vt:lpstr>두 정수의 최대 공약수 구하기</vt:lpstr>
      <vt:lpstr>예제 11-6 : get_gcd 함수의 정의 및 호출 (1/2)</vt:lpstr>
      <vt:lpstr>예제 11-6 : get_gcd 함수의 정의 및 호출 (2/2)</vt:lpstr>
      <vt:lpstr>재귀 함수와 반복문</vt:lpstr>
      <vt:lpstr>프로그램의 메모리 레이아웃</vt:lpstr>
      <vt:lpstr>함수 포인터의 선언 (1/2)</vt:lpstr>
      <vt:lpstr>함수 포인터의 선언 (2/2)</vt:lpstr>
      <vt:lpstr>함수 포인터의 초기화</vt:lpstr>
      <vt:lpstr>함수 포인터를 이용한 함수 호출</vt:lpstr>
      <vt:lpstr>함수 포인터의 변경</vt:lpstr>
      <vt:lpstr>예제 11-7 : 함수 포인터의 선언 및 사용 (1/3)</vt:lpstr>
      <vt:lpstr>예제 11-7 : 함수 포인터의 선언 및 사용 (2/3)</vt:lpstr>
      <vt:lpstr>예제 11-7 : 함수 포인터의 선언 및 사용 (2/3)</vt:lpstr>
      <vt:lpstr>함수 포인터형 (1/2)</vt:lpstr>
      <vt:lpstr>함수 포인터형 (2/2)</vt:lpstr>
      <vt:lpstr>예제 11-8 : 함수 포인터형의 정의 및 사용 (1/3)</vt:lpstr>
      <vt:lpstr>예제 11-8 : 함수 포인터형의 정의 및 사용 (2/3)</vt:lpstr>
      <vt:lpstr>예제 11-8 : 함수 포인터형의 정의 및 사용 (3/3)</vt:lpstr>
      <vt:lpstr>함수 포인터 배열 (1/3)</vt:lpstr>
      <vt:lpstr>함수 포인터 배열 (2/3)</vt:lpstr>
      <vt:lpstr>함수 포인터 배열 (3/3)</vt:lpstr>
      <vt:lpstr>예제 11-9 : 함수 포인터 배열의 사용 (1/4)</vt:lpstr>
      <vt:lpstr>예제 11-9 : 함수 포인터 배열의 사용 (2/4)</vt:lpstr>
      <vt:lpstr>예제 11-9 : 함수 포인터 배열의 사용 (3/4)</vt:lpstr>
      <vt:lpstr>예제 11-9 : 함수 포인터 배열의 사용 (4/4)</vt:lpstr>
      <vt:lpstr>함수 포인터의 활용 : qsort 함수 (1/2)</vt:lpstr>
      <vt:lpstr>함수 포인터의 활용 : qsort 함수 (2/2)</vt:lpstr>
      <vt:lpstr>qsort 함수 : int 배열의 정렬</vt:lpstr>
      <vt:lpstr>예제 11-10 : qsort 함수를 이용한 int 배열의 정렬 (1/3)</vt:lpstr>
      <vt:lpstr>예제 11-10 : qsort 함수를 이용한 int 배열의 정렬 (2/3)</vt:lpstr>
      <vt:lpstr>예제 11-10 : qsort 함수를 이용한 int 배열의 정렬 (3/3)</vt:lpstr>
      <vt:lpstr>콜백(callback) 함수</vt:lpstr>
      <vt:lpstr>qsort 함수 : CONTACT 구조체 배열의 정렬</vt:lpstr>
      <vt:lpstr>예제 11-11 : CONTACT 구조체 배열의 정렬 (1/4)</vt:lpstr>
      <vt:lpstr>예제 11-11 : CONTACT 구조체 배열의 정렬 (2/4)</vt:lpstr>
      <vt:lpstr>예제 11-11 : CONTACT 구조체 배열의 정렬 (3/4)</vt:lpstr>
      <vt:lpstr>예제 11-11 : CONTACT 구조체 배열의 정렬 (4/4)</vt:lpstr>
      <vt:lpstr>동적 메모리의 개념</vt:lpstr>
      <vt:lpstr>정적 메모리와 동적 메모리</vt:lpstr>
      <vt:lpstr>동적 메모리의 필요성</vt:lpstr>
      <vt:lpstr>동적 메모리의 할당과 해제 (1/4)</vt:lpstr>
      <vt:lpstr>동적 메모리의 할당과 해제 (2/4)</vt:lpstr>
      <vt:lpstr>동적 메모리의 할당과 해제 (3/4)</vt:lpstr>
      <vt:lpstr>동적 메모리의 할당과 해제 (4/4)</vt:lpstr>
      <vt:lpstr>예제 11-12 : 동적 메모리를 이용해서 입력받은 정수를 정렬하는 코드 (1/3)</vt:lpstr>
      <vt:lpstr>예제 11-12 : 동적 메모리를 이용해서 입력받은 정수를 정렬하는 코드 (2/3)</vt:lpstr>
      <vt:lpstr>예제 11-12 : 동적 메모리를 이용해서 입력받은 정수를 정렬하는 코드 (3/3)</vt:lpstr>
      <vt:lpstr>동적 메모리를 사용하는 과정 (1/2)</vt:lpstr>
      <vt:lpstr>동적 메모리를 사용하는 과정 (2/2)</vt:lpstr>
      <vt:lpstr>동적 메모리 사용 시 주의 사항 (1/4)</vt:lpstr>
      <vt:lpstr>동적 메모리 사용 시 주의 사항 (2/4)</vt:lpstr>
      <vt:lpstr>동적 메모리 사용 시 주의 사항 (3/4)</vt:lpstr>
      <vt:lpstr>동적 메모리 사용 시 주의 사항 (4/4)</vt:lpstr>
      <vt:lpstr>동적 메모리의 활용 (1/4)</vt:lpstr>
      <vt:lpstr>동적 메모리의 활용 (2/4)</vt:lpstr>
      <vt:lpstr>동적 메모리의 활용 (3/4)</vt:lpstr>
      <vt:lpstr>동적 메모리의 활용 (4/4)</vt:lpstr>
      <vt:lpstr>예제 11-13 : 구조체 포인터 배열과 동적 메모리 (1/3)</vt:lpstr>
      <vt:lpstr>예제 11-13 : 구조체 포인터 배열과 동적 메모리 (2/3)</vt:lpstr>
      <vt:lpstr>예제 11-13 : 구조체 포인터 배열과 동적 메모리 (3/3)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 언어와 프로그래밍 개요</dc:title>
  <dc:creator>JOUNGAH CHUN</dc:creator>
  <cp:lastModifiedBy>JOUNGAH CHUN</cp:lastModifiedBy>
  <cp:revision>2045</cp:revision>
  <dcterms:created xsi:type="dcterms:W3CDTF">2019-01-07T07:37:15Z</dcterms:created>
  <dcterms:modified xsi:type="dcterms:W3CDTF">2019-02-17T08:18:46Z</dcterms:modified>
</cp:coreProperties>
</file>